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9"/>
  </p:notesMasterIdLst>
  <p:handoutMasterIdLst>
    <p:handoutMasterId r:id="rId40"/>
  </p:handoutMasterIdLst>
  <p:sldIdLst>
    <p:sldId id="2076137634" r:id="rId5"/>
    <p:sldId id="485" r:id="rId6"/>
    <p:sldId id="487" r:id="rId7"/>
    <p:sldId id="484" r:id="rId8"/>
    <p:sldId id="2076137626" r:id="rId9"/>
    <p:sldId id="2076137621" r:id="rId10"/>
    <p:sldId id="479" r:id="rId11"/>
    <p:sldId id="420" r:id="rId12"/>
    <p:sldId id="364" r:id="rId13"/>
    <p:sldId id="2076137627" r:id="rId14"/>
    <p:sldId id="481" r:id="rId15"/>
    <p:sldId id="467" r:id="rId16"/>
    <p:sldId id="486" r:id="rId17"/>
    <p:sldId id="468" r:id="rId18"/>
    <p:sldId id="482" r:id="rId19"/>
    <p:sldId id="353" r:id="rId20"/>
    <p:sldId id="404" r:id="rId21"/>
    <p:sldId id="2076137599" r:id="rId22"/>
    <p:sldId id="2076137610" r:id="rId23"/>
    <p:sldId id="2076137611" r:id="rId24"/>
    <p:sldId id="2076137622" r:id="rId25"/>
    <p:sldId id="2076137623" r:id="rId26"/>
    <p:sldId id="2076137612" r:id="rId27"/>
    <p:sldId id="2076137613" r:id="rId28"/>
    <p:sldId id="2076137614" r:id="rId29"/>
    <p:sldId id="2076137615" r:id="rId30"/>
    <p:sldId id="2076137616" r:id="rId31"/>
    <p:sldId id="2076137617" r:id="rId32"/>
    <p:sldId id="2076137618" r:id="rId33"/>
    <p:sldId id="2076137619" r:id="rId34"/>
    <p:sldId id="2076137620" r:id="rId35"/>
    <p:sldId id="2076137629" r:id="rId36"/>
    <p:sldId id="2076137630" r:id="rId37"/>
    <p:sldId id="2076137635" r:id="rId38"/>
  </p:sldIdLst>
  <p:sldSz cx="12192000" cy="6858000"/>
  <p:notesSz cx="6858000" cy="9144000"/>
  <p:custDataLst>
    <p:tags r:id="rId4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4CD714-B56F-C018-B78A-D296E100EB79}" name="Friedli Manuel, FIN-KAIO-RB-PE" initials="FF" userId="S::manuel.friedli@be.ch::b590b6a8-8f41-4e17-b1d8-216c666588d3" providerId="AD"/>
  <p188:author id="{E8BCACED-61AD-5A43-BCAB-0C86D772062B}" name="Hofer Stephanie, FIN-KAIO-Stab" initials="SH" userId="S::Stephanie.Hofer@be.ch::8b9a7fc4-40f5-4934-a2c6-dcf6ad0488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2C6"/>
    <a:srgbClr val="999999"/>
    <a:srgbClr val="FFFFFF"/>
    <a:srgbClr val="EA161F"/>
    <a:srgbClr val="DC121C"/>
    <a:srgbClr val="E2141E"/>
    <a:srgbClr val="F69CA0"/>
    <a:srgbClr val="F37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8" autoAdjust="0"/>
  </p:normalViewPr>
  <p:slideViewPr>
    <p:cSldViewPr snapToGrid="0">
      <p:cViewPr varScale="1">
        <p:scale>
          <a:sx n="73" d="100"/>
          <a:sy n="73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24.03.2025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73424" y="1246193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24.03.2025</a:t>
            </a:fld>
            <a:endParaRPr lang="de-CH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771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051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789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851" lvl="0" indent="-2714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100"/>
              <a:t>Das heutige BE-Login-Anmeldeverfahren hat das Ende des Lifecycles erreicht </a:t>
            </a:r>
          </a:p>
          <a:p>
            <a:pPr marL="450851" lvl="0" indent="-2714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100"/>
              <a:t>Ca. 600‘000 Nutzenden und 60 Applikationen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41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0419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426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hinzufügen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24. März 2025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Spitzmarke hinzufügen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Referent/-in</a:t>
            </a:r>
            <a:br>
              <a:rPr lang="de-DE"/>
            </a:br>
            <a:r>
              <a:rPr lang="de-DE"/>
              <a:t>Organisationseinheit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24. März 2025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24. März 2025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24. März 2025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24. März 2025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24. März 2025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24. März 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Helle transparente Fläche – kann über das Hintergrundbild gezogen werden.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hinzufügen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24. März 2025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keine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Spitzmarke hinzufügen</a:t>
            </a:r>
            <a:endParaRPr lang="de-CH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   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Referent/-in</a:t>
            </a:r>
            <a:br>
              <a:rPr lang="de-DE"/>
            </a:br>
            <a:r>
              <a:rPr lang="de-DE"/>
              <a:t>Organisationseinheit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Dunkle transparente Fläche – kann über das Hintergrundbild gezogen werden.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hinzufügen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24. März 2025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keine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Spitzmarke hinzufügen</a:t>
            </a:r>
            <a:endParaRPr lang="de-CH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   </a:t>
            </a:r>
            <a:endParaRPr lang="de-CH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Referent/-in</a:t>
            </a:r>
            <a:br>
              <a:rPr lang="de-DE"/>
            </a:br>
            <a:r>
              <a:rPr lang="de-DE"/>
              <a:t>Organisationseinheit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hinzufügen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24. März 2025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keine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24. März 2025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keine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24. März 2025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keine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24. März 2025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24. März 2025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20DA4DC-8990-ACAD-654F-B143497CD1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562460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305" imgH="312" progId="TCLayout.ActiveDocument.1">
                  <p:embed/>
                </p:oleObj>
              </mc:Choice>
              <mc:Fallback>
                <p:oleObj name="think-cell Folie" r:id="rId18" imgW="305" imgH="312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20DA4DC-8990-ACAD-654F-B143497CD1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5" Type="http://schemas.openxmlformats.org/officeDocument/2006/relationships/image" Target="../media/image13.jpe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be.ch/ago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hyperlink" Target="mailto:keyaccount@be.ch" TargetMode="Externa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19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12" Type="http://schemas.openxmlformats.org/officeDocument/2006/relationships/slide" Target="slide33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7.xml"/><Relationship Id="rId11" Type="http://schemas.openxmlformats.org/officeDocument/2006/relationships/slide" Target="slide32.xml"/><Relationship Id="rId5" Type="http://schemas.openxmlformats.org/officeDocument/2006/relationships/slide" Target="slide26.xml"/><Relationship Id="rId10" Type="http://schemas.openxmlformats.org/officeDocument/2006/relationships/slide" Target="slide31.xml"/><Relationship Id="rId4" Type="http://schemas.openxmlformats.org/officeDocument/2006/relationships/slide" Target="slide25.xml"/><Relationship Id="rId9" Type="http://schemas.openxmlformats.org/officeDocument/2006/relationships/slide" Target="slide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be.ch/signatur" TargetMode="Externa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kaio.digicomp.ch/" TargetMode="Externa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hyperlink" Target="mailto:keyaccount@be.ch" TargetMode="Externa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76F46968-633C-FDCF-D864-ED1C7EFE4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2D630C-52D9-4E85-CCDA-196CC156BA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240704" y="0"/>
            <a:ext cx="12432703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290AA6A-4340-E171-C7E0-73F1DB021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Unser Leistungsangebot </a:t>
            </a:r>
            <a:br>
              <a:rPr lang="de-CH" dirty="0"/>
            </a:br>
            <a:r>
              <a:rPr lang="de-CH" dirty="0"/>
              <a:t>im Bereich der ICT</a:t>
            </a:r>
          </a:p>
          <a:p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DE6888-FE79-5933-B20B-4C81B229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84C9-A36A-4C51-A757-4015A728520B}" type="datetime4">
              <a:rPr lang="de-CH" smtClean="0"/>
              <a:t>24. März 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220CD8-8F51-15C7-EF6C-4E17E151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75CAA7-B005-13BF-B32E-0A5AF08A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C5C753-EC83-5EFA-E7DF-AA008EFD93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Angebote für Gemeinden und Träger öffentlicher Aufgaben</a:t>
            </a:r>
          </a:p>
          <a:p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8F644F-5878-96ED-6411-EF084030F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F6572D2-30CC-1BAF-B52E-6A9AAC5F2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Amt für Informatik und Organisation (KAIO) </a:t>
            </a:r>
          </a:p>
          <a:p>
            <a:r>
              <a:rPr lang="de-CH" dirty="0"/>
              <a:t>Key Account Management</a:t>
            </a:r>
          </a:p>
          <a:p>
            <a:r>
              <a:rPr lang="de-CH" dirty="0"/>
              <a:t>BE-GEVER#438189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2D0CDBA-8872-0FBC-9CDD-5D17A93DC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8998275" cy="1558082"/>
          </a:xfrm>
        </p:spPr>
        <p:txBody>
          <a:bodyPr/>
          <a:lstStyle/>
          <a:p>
            <a:r>
              <a:rPr lang="de-CH" dirty="0"/>
              <a:t>Digital sicher vorwärtskommen </a:t>
            </a:r>
          </a:p>
        </p:txBody>
      </p:sp>
    </p:spTree>
    <p:extLst>
      <p:ext uri="{BB962C8B-B14F-4D97-AF65-F5344CB8AC3E}">
        <p14:creationId xmlns:p14="http://schemas.microsoft.com/office/powerpoint/2010/main" val="235721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8CDB516-2E65-E190-7192-45230E28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 funktionierts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7B078-633C-B4A2-ABE3-7B15E8AB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4873F-9243-C57B-F156-37E8AC84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05744-5A31-6206-3379-2376BDAE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A4FC9F9-2489-EE9E-C811-8522CDE58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0" t="-3605" r="-1165" b="-10545"/>
          <a:stretch/>
        </p:blipFill>
        <p:spPr>
          <a:xfrm>
            <a:off x="75919" y="2671062"/>
            <a:ext cx="11989361" cy="350678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D63389C-DADD-E868-EAAB-7A3EE8632645}"/>
              </a:ext>
            </a:extLst>
          </p:cNvPr>
          <p:cNvSpPr txBox="1"/>
          <p:nvPr/>
        </p:nvSpPr>
        <p:spPr>
          <a:xfrm>
            <a:off x="767407" y="1787215"/>
            <a:ext cx="11050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0" i="0" dirty="0">
                <a:solidFill>
                  <a:srgbClr val="000000"/>
                </a:solidFill>
                <a:effectLst/>
              </a:rPr>
              <a:t>Der Zugang zur virtuellen Desktop Infrastruktur (VDI) des Kantons erfolgt ganz einfach und sicher über einen Web-Browser. 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517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9E3B819C-7454-8021-D808-25AAAD9DA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BE-Net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8B8AC2FB-9B05-928C-1311-C8BCDCB7D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/>
              <a:t>Leistungsfähiges, sicheres WAN (Wide Area Network)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D71E14-1502-4D7C-7A5B-77055B2B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84C9-A36A-4C51-A757-4015A728520B}" type="datetime4">
              <a:rPr lang="de-CH" smtClean="0"/>
              <a:t>24. März 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53CCB1-44E9-21F1-7AB1-1574AC93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6898D3-B61F-08A0-30D4-743912EB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936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1FF46-1A3E-9CAC-4654-ECC84DFB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Sicher verbunden via BE-Net WAN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A0E572-A69D-D44D-1F03-91223B645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dirty="0"/>
              <a:t>Mit den Lösungen von BE-Net verbinden wir Gemeinden und Städte des Kantons Bern </a:t>
            </a:r>
            <a:br>
              <a:rPr lang="de-CH" sz="1800" dirty="0"/>
            </a:br>
            <a:r>
              <a:rPr lang="de-CH" sz="1800" dirty="0"/>
              <a:t>über ein leistungsfähiges WAN (Wide Area Network) sicher mit der Kantonalen Verwaltung. </a:t>
            </a:r>
          </a:p>
          <a:p>
            <a:pPr lvl="1">
              <a:spcAft>
                <a:spcPts val="1200"/>
              </a:spcAft>
            </a:pPr>
            <a:r>
              <a:rPr lang="de-CH" sz="1800" dirty="0"/>
              <a:t>Sie erhalten dadurch automatisch Zugriff auf ausgewählte Applikationen. </a:t>
            </a:r>
          </a:p>
          <a:p>
            <a:pPr lvl="1">
              <a:spcAft>
                <a:spcPts val="1200"/>
              </a:spcAft>
            </a:pPr>
            <a:r>
              <a:rPr lang="de-CH" sz="1800" dirty="0"/>
              <a:t>Wenn Sie keine eigene Infrastruktur betreiben, sondern diese von einem Rechenzentrumdienstleister (Talus etc.) nutzen ist dies kein Problem. Diese Dienstleister sind üblicherweise bereits mit einem entsprechenden Anschluss durch uns ausgerüstet.</a:t>
            </a:r>
          </a:p>
          <a:p>
            <a:pPr lvl="1">
              <a:spcAft>
                <a:spcPts val="1200"/>
              </a:spcAft>
            </a:pPr>
            <a:r>
              <a:rPr lang="de-CH" sz="1800" dirty="0"/>
              <a:t>Auf dem von uns gelieferten BE-Net-Router werden die Adressbereiche zum WAN des Kantons Bern ins BE-Net geroutet. Alle anderen Internet-Adressen werden zum Internet-Router der Gemeinde geleitet. Der BE-Net-Betreiber kann die BE-Net-Routing-Liste dynamisch ohne Anpassungen am lokalen LAN der Gemeinde erweitern.</a:t>
            </a:r>
          </a:p>
          <a:p>
            <a:pPr lvl="1">
              <a:spcAft>
                <a:spcPts val="1200"/>
              </a:spcAft>
            </a:pPr>
            <a:endParaRPr lang="de-CH" sz="1800" dirty="0"/>
          </a:p>
          <a:p>
            <a:pPr lvl="1">
              <a:spcAft>
                <a:spcPts val="1200"/>
              </a:spcAft>
            </a:pPr>
            <a:endParaRPr lang="de-CH" sz="1800" dirty="0"/>
          </a:p>
          <a:p>
            <a:pPr>
              <a:spcAft>
                <a:spcPts val="1200"/>
              </a:spcAft>
            </a:pPr>
            <a:endParaRPr lang="de-CH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A93356-3EA7-EEC9-D331-5898C656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6D8B83-15F1-1725-5B6F-28947EE8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518F6B-DDE0-E3DC-39C8-204BB2C2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112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9AE09BE-1AF6-5F88-072B-6262F3855C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7" progId="TCLayout.ActiveDocument.1">
                  <p:embed/>
                </p:oleObj>
              </mc:Choice>
              <mc:Fallback>
                <p:oleObj name="think-cell Folie" r:id="rId4" imgW="359" imgH="35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AE09BE-1AF6-5F88-072B-6262F3855C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BBA0537-6B84-78B8-7EF6-E02217B0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Ihre Vorteile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1AF8173-6742-9168-135B-367985B5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CH" sz="1800" b="1" kern="1200" dirty="0">
                <a:solidFill>
                  <a:schemeClr val="tx1"/>
                </a:solidFill>
                <a:ea typeface="+mn-ea"/>
                <a:cs typeface="+mn-cs"/>
              </a:rPr>
              <a:t>Zuverlässige Standardlösung 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CH" sz="1800" b="0" kern="1200" dirty="0">
                <a:solidFill>
                  <a:schemeClr val="tx1"/>
                </a:solidFill>
                <a:ea typeface="+mn-ea"/>
                <a:cs typeface="+mn-cs"/>
              </a:rPr>
              <a:t>Der Anschluss basiert auf bestehenden Internet-Anschlüssen und erfordert keine kostenintensiven technischen Installationen.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CH" sz="1800" b="0" kern="1200" dirty="0">
                <a:solidFill>
                  <a:schemeClr val="tx1"/>
                </a:solidFill>
                <a:ea typeface="+mn-ea"/>
                <a:cs typeface="+mn-cs"/>
              </a:rPr>
              <a:t>Der Betrieb einer eigenen Infrastruktur ist hinfällig, da diese von einem Rechenzentrumdienstleister zur Verfügung gestellt wird.</a:t>
            </a:r>
          </a:p>
          <a:p>
            <a:pPr marL="358775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CH" sz="1800" b="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CH" sz="1800" b="1" kern="1200" dirty="0">
                <a:solidFill>
                  <a:schemeClr val="tx1"/>
                </a:solidFill>
                <a:ea typeface="+mn-ea"/>
                <a:cs typeface="+mn-cs"/>
              </a:rPr>
              <a:t>Einfacher Zugang zu Applikationen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CH" sz="1800" dirty="0"/>
              <a:t>Der Zugriff auf ausgewählte Applikationen des Kantons ist gewährleistet. 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lang="de-CH" sz="1800" dirty="0">
              <a:highlight>
                <a:srgbClr val="FFFF00"/>
              </a:highlight>
            </a:endParaRP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CH" sz="1800" b="1" kern="1200" dirty="0">
                <a:solidFill>
                  <a:schemeClr val="tx1"/>
                </a:solidFill>
                <a:ea typeface="+mn-ea"/>
                <a:cs typeface="+mn-cs"/>
              </a:rPr>
              <a:t>Nutzerfreundliche Bedienung und Support</a:t>
            </a:r>
            <a:endParaRPr lang="de-CH" sz="1600" dirty="0">
              <a:highlight>
                <a:srgbClr val="FFFF00"/>
              </a:highlight>
            </a:endParaRP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CH" sz="1800" dirty="0"/>
              <a:t>Der Betrieb erfordert im Alltag keine manuellen Eingriffe.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CH" sz="1800" dirty="0"/>
              <a:t>Der BE-Net-Betreiber kann die BE-Net-Routing-Liste dynamisch ohne Anpassungen am lokalen LAN der Gemeinde erweitern.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CH" sz="1800" dirty="0"/>
              <a:t>Bei technischen Problemen steht der Service Desk KAIO zur Verfügung.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CH" sz="18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AC3CAB-E78A-3EEE-EEAC-7468A3CE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53E-5F91-4024-A908-9B0C641E9B6A}" type="datetime4">
              <a:rPr lang="de-CH" smtClean="0"/>
              <a:t>24. März 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B4942E-D67B-0AE9-E61E-41E64A6B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Klassifizierung: intern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1AF893-EFFB-744E-49F9-A8E74C20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853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1FF46-1A3E-9CAC-4654-ECC84DFB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So funktionierts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A0E572-A69D-D44D-1F03-91223B645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								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6D8B83-15F1-1725-5B6F-28947EE8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518F6B-DDE0-E3DC-39C8-204BB2C2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A93356-3EA7-EEC9-D331-5898C656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24. März 2025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3263AE-2D08-809B-D433-5CA10E9FE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949" y="1211267"/>
            <a:ext cx="11380351" cy="51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9E3B819C-7454-8021-D808-25AAAD9DA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2855"/>
            <a:ext cx="8712596" cy="735293"/>
          </a:xfrm>
        </p:spPr>
        <p:txBody>
          <a:bodyPr/>
          <a:lstStyle/>
          <a:p>
            <a:r>
              <a:rPr lang="de-CH" dirty="0"/>
              <a:t>BE-Login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8B8AC2FB-9B05-928C-1311-C8BCDCB7D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Sicherer, etablierter Zugang zu kantonalen E-Services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D71E14-1502-4D7C-7A5B-77055B2B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84C9-A36A-4C51-A757-4015A728520B}" type="datetime4">
              <a:rPr lang="de-CH" smtClean="0"/>
              <a:t>24. März 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53CCB1-44E9-21F1-7AB1-1574AC93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Klassifizierung: keine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6898D3-B61F-08A0-30D4-743912EB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2016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68360B3-367A-B72E-F621-82EDFB9722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7" progId="TCLayout.ActiveDocument.1">
                  <p:embed/>
                </p:oleObj>
              </mc:Choice>
              <mc:Fallback>
                <p:oleObj name="think-cell Folie" r:id="rId3" imgW="359" imgH="357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68360B3-367A-B72E-F621-82EDFB972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BE-Login als sicherer Zugang zu E-Services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Kanton Bern bietet mit dem Service BE-Login der Bevölkerung und der Wirtschaft einen sicheren Zugang zu elektronischen Dienstleistungen und Angeboten. </a:t>
            </a:r>
          </a:p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Gemeinden können BE-Login ebenfalls nutzen und der Bevölkerung einen sicheren und einfachen Zugang zu ihren E-Services gewähren. </a:t>
            </a:r>
          </a:p>
          <a:p>
            <a:pPr lvl="1">
              <a:spcAft>
                <a:spcPts val="1200"/>
              </a:spcAft>
            </a:pPr>
            <a:r>
              <a:rPr lang="de-C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Einstig kann z.B. die Internetseite des entsprechenden E-Service oder jene einer Fachanwendung dienen</a:t>
            </a:r>
            <a:r>
              <a:rPr lang="de-CH" sz="1800" dirty="0"/>
              <a:t>. Meldet sich ein/e Benutzer/-in beim E-Service an, wird die Person für die Anmeldung an BE-Login und für die Authentifizierung an AGOV weitergeleitet. </a:t>
            </a:r>
          </a:p>
          <a:p>
            <a:pPr lvl="1">
              <a:spcAft>
                <a:spcPts val="1200"/>
              </a:spcAft>
            </a:pPr>
            <a:r>
              <a:rPr lang="de-C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der erfolgreichen Identifikation werden die Benutzer/-innen an den E-Service zurückgeleitet. Die beiden Systeme tauschen über die Anbindung sogenannte Token aus. </a:t>
            </a:r>
          </a:p>
          <a:p>
            <a:pPr lvl="1">
              <a:spcAft>
                <a:spcPts val="1200"/>
              </a:spcAft>
            </a:pPr>
            <a:r>
              <a:rPr lang="de-C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E-Service weist dann den identifizierten Benutzer/-innen die Berechtigungsrollen zu. </a:t>
            </a:r>
          </a:p>
          <a:p>
            <a:pPr lvl="1">
              <a:spcAft>
                <a:spcPts val="1200"/>
              </a:spcAft>
            </a:pPr>
            <a:r>
              <a:rPr lang="de-CH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Beim erstmaligen Zugriff auf den E-Service erfolgt ein sogenanntes Onboarding. Bei diesem Vorgang wird das BE-Login-Konto mit dem Benutzerkonto im E-Service verknüpft.</a:t>
            </a:r>
            <a:endParaRPr lang="en-US" sz="1800" dirty="0">
              <a:solidFill>
                <a:srgbClr val="000000"/>
              </a:solidFill>
            </a:endParaRPr>
          </a:p>
          <a:p>
            <a:pPr marL="447676" lvl="1" fontAlgn="base">
              <a:lnSpc>
                <a:spcPct val="100000"/>
              </a:lnSpc>
              <a:spcAft>
                <a:spcPts val="1200"/>
              </a:spcAft>
            </a:pPr>
            <a:endParaRPr lang="de-CH" sz="1800" dirty="0">
              <a:solidFill>
                <a:srgbClr val="000000"/>
              </a:solidFill>
            </a:endParaRPr>
          </a:p>
          <a:p>
            <a:pPr marL="285750" indent="-285750" algn="l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endParaRPr lang="de-CH" sz="1800" dirty="0"/>
          </a:p>
          <a:p>
            <a:pPr>
              <a:spcAft>
                <a:spcPts val="1200"/>
              </a:spcAft>
            </a:pPr>
            <a:endParaRPr lang="de-CH" sz="1800" dirty="0"/>
          </a:p>
          <a:p>
            <a:pPr>
              <a:spcAft>
                <a:spcPts val="1200"/>
              </a:spcAft>
            </a:pPr>
            <a:endParaRPr lang="de-CH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59626A-D212-47F9-AD91-396A9960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49F0-897B-4E8A-94DA-4C4594347345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F4EBF-1F95-422C-ABDC-BAC99BA2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147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68360B3-367A-B72E-F621-82EDFB97224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7" progId="TCLayout.ActiveDocument.1">
                  <p:embed/>
                </p:oleObj>
              </mc:Choice>
              <mc:Fallback>
                <p:oleObj name="think-cell Folie" r:id="rId3" imgW="359" imgH="357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68360B3-367A-B72E-F621-82EDFB972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1CEFE11-A4A3-4C0D-9B15-68F68DE8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Ihre Vorteile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59626A-D212-47F9-AD91-396A9960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49F0-897B-4E8A-94DA-4C4594347345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F4EBF-1F95-422C-ABDC-BAC99BA2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97AFD-16FE-4EA5-A888-4A84A29D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D040ABEA-475C-3D54-724E-2C28B5B1BA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04" y="1916832"/>
            <a:ext cx="5329808" cy="4507035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C0313-945E-4B7D-AA50-0A8905F422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lnSpc>
                <a:spcPts val="2500"/>
              </a:lnSpc>
              <a:spcAft>
                <a:spcPts val="1200"/>
              </a:spcAft>
            </a:pPr>
            <a:r>
              <a:rPr lang="de-CH" sz="1800" b="1" spc="10" dirty="0">
                <a:ea typeface="Arial" panose="020B0604020202020204" pitchFamily="34" charset="0"/>
                <a:cs typeface="System"/>
              </a:rPr>
              <a:t>650 000 registrierte Bürger/-innen: </a:t>
            </a:r>
            <a:r>
              <a:rPr lang="de-CH" sz="1800" spc="10" dirty="0">
                <a:ea typeface="Arial" panose="020B0604020202020204" pitchFamily="34" charset="0"/>
                <a:cs typeface="System"/>
              </a:rPr>
              <a:t>BE-Login ist bekannt und etabliert.</a:t>
            </a:r>
          </a:p>
          <a:p>
            <a:pPr lvl="1">
              <a:lnSpc>
                <a:spcPts val="2500"/>
              </a:lnSpc>
              <a:spcAft>
                <a:spcPts val="1200"/>
              </a:spcAft>
            </a:pPr>
            <a:r>
              <a:rPr lang="de-CH" sz="1800" b="1" spc="10" dirty="0">
                <a:ea typeface="Arial" panose="020B0604020202020204" pitchFamily="34" charset="0"/>
                <a:cs typeface="System"/>
              </a:rPr>
              <a:t>Ortsunabhängiger Zugang:</a:t>
            </a:r>
            <a:r>
              <a:rPr lang="de-CH" sz="1800" spc="10" dirty="0">
                <a:ea typeface="Arial" panose="020B0604020202020204" pitchFamily="34" charset="0"/>
                <a:cs typeface="System"/>
              </a:rPr>
              <a:t> Bürger/-innen haben orts- und zeitunabhängig Zugang zu den E-Services.</a:t>
            </a:r>
          </a:p>
          <a:p>
            <a:pPr lvl="1">
              <a:lnSpc>
                <a:spcPts val="2500"/>
              </a:lnSpc>
              <a:spcAft>
                <a:spcPts val="1200"/>
              </a:spcAft>
            </a:pPr>
            <a:r>
              <a:rPr lang="de-CH" sz="1800" b="1" spc="10" dirty="0">
                <a:effectLst/>
                <a:ea typeface="Arial" panose="020B0604020202020204" pitchFamily="34" charset="0"/>
                <a:cs typeface="System"/>
              </a:rPr>
              <a:t>Schonung der Personalressourcen</a:t>
            </a:r>
            <a:r>
              <a:rPr lang="de-CH" sz="1800" spc="10" dirty="0">
                <a:effectLst/>
                <a:ea typeface="Arial" panose="020B0604020202020204" pitchFamily="34" charset="0"/>
                <a:cs typeface="System"/>
              </a:rPr>
              <a:t>: Anliegen werden digital und effizient abgewickelt.</a:t>
            </a:r>
          </a:p>
          <a:p>
            <a:pPr lvl="1">
              <a:lnSpc>
                <a:spcPts val="2500"/>
              </a:lnSpc>
              <a:spcAft>
                <a:spcPts val="1200"/>
              </a:spcAft>
            </a:pPr>
            <a:r>
              <a:rPr lang="de-CH" sz="1800" b="1" spc="10" dirty="0">
                <a:ea typeface="Arial" panose="020B0604020202020204" pitchFamily="34" charset="0"/>
                <a:cs typeface="System"/>
              </a:rPr>
              <a:t>Nachvollziehbarkeit:</a:t>
            </a:r>
            <a:r>
              <a:rPr lang="de-CH" sz="1800" spc="10" dirty="0">
                <a:ea typeface="Arial" panose="020B0604020202020204" pitchFamily="34" charset="0"/>
                <a:cs typeface="System"/>
              </a:rPr>
              <a:t> Jeder Zugang bzw. jede Nutzung des E-Services wird digital protokolliert.</a:t>
            </a:r>
          </a:p>
          <a:p>
            <a:pPr lvl="1">
              <a:lnSpc>
                <a:spcPts val="2500"/>
              </a:lnSpc>
              <a:spcAft>
                <a:spcPts val="1200"/>
              </a:spcAft>
            </a:pPr>
            <a:r>
              <a:rPr lang="de-CH" sz="1800" b="1" spc="10" dirty="0">
                <a:ea typeface="Arial" panose="020B0604020202020204" pitchFamily="34" charset="0"/>
                <a:cs typeface="System"/>
              </a:rPr>
              <a:t>Sicherheit:</a:t>
            </a:r>
            <a:r>
              <a:rPr lang="de-CH" sz="1800" spc="10" dirty="0">
                <a:ea typeface="Arial" panose="020B0604020202020204" pitchFamily="34" charset="0"/>
                <a:cs typeface="System"/>
              </a:rPr>
              <a:t> Der Datenschutz und die Datensicherheit ist gemäss dem kantonalen Standard umgesetzt.</a:t>
            </a:r>
          </a:p>
        </p:txBody>
      </p:sp>
    </p:spTree>
    <p:extLst>
      <p:ext uri="{BB962C8B-B14F-4D97-AF65-F5344CB8AC3E}">
        <p14:creationId xmlns:p14="http://schemas.microsoft.com/office/powerpoint/2010/main" val="250698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1F8BF7D3-133A-6488-1DE3-AB52BECA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BE-Login mit AGOV-Anmeldeverfahren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76F3AB-545F-475E-BE4D-8B0E2993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84C9-A36A-4C51-A757-4015A728520B}" type="datetime4">
              <a:rPr lang="de-CH" smtClean="0"/>
              <a:t>24. März 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07BA0E-52E5-B75C-709E-FE9CF7AD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3F359C-93EF-016E-7A05-49C0F2CA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/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CBD18023-FC6C-8768-8A10-789AB4B20A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73DD3F9-15F6-C9B9-86A6-D2AAB44E2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2612"/>
            <a:ext cx="5257800" cy="4672800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Seit Dezember 2024 setzt der Kanton Bern das Anmeldeverfahren AGOV des Bundes für die über BE-Login aufgerufenen E-Services ein.</a:t>
            </a:r>
          </a:p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Die Authentifizierung </a:t>
            </a:r>
            <a:r>
              <a:rPr lang="de-CH" sz="1800" dirty="0">
                <a:solidFill>
                  <a:srgbClr val="000000"/>
                </a:solidFill>
              </a:rPr>
              <a:t>mittels </a:t>
            </a:r>
            <a:r>
              <a:rPr lang="de-CH" sz="1800" b="0" i="0" dirty="0">
                <a:solidFill>
                  <a:srgbClr val="000000"/>
                </a:solidFill>
                <a:effectLst/>
              </a:rPr>
              <a:t>Smartphone-App oder einem physischem Sicherheitsschlüssel ist einfach, sicher und kommt ohne Passwort aus.</a:t>
            </a:r>
          </a:p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Das AGOV-Konto ist für Nutzende kostenlos und mit der zukünftigen Schweizer E-ID kompatibel.</a:t>
            </a:r>
          </a:p>
          <a:p>
            <a:pPr lvl="1">
              <a:spcAft>
                <a:spcPts val="1200"/>
              </a:spcAft>
            </a:pPr>
            <a:endParaRPr lang="de-CH" sz="180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solidFill>
                  <a:srgbClr val="000000"/>
                </a:solidFill>
              </a:rPr>
              <a:t>Mehr Infos unter </a:t>
            </a:r>
            <a:r>
              <a:rPr lang="de-CH" sz="18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www.be.ch/agov</a:t>
            </a:r>
            <a:r>
              <a:rPr lang="de-CH" sz="18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14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9E390FB-21F4-302D-D6A0-E7D156BFDF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Weitere ICT-Leistungen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4F40A425-66A1-CE62-A7A8-4545DC7829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/>
              <a:t>Angebote der zentralen Beschaffungsstelle ICT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54E3A7-720F-0931-B0A9-F80E9434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C9C354-691E-062F-2CB4-DE01DF15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F35109-F5F8-202C-1E3D-69A53193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546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C625E6E-BCC7-1FA0-429E-A3DE3EC6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Clevere digitale Lösungen erleichtern den Arbeitsalltag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6FFEA3-38EF-CCCD-EB12-86078EF5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84C9-A36A-4C51-A757-4015A728520B}" type="datetime4">
              <a:rPr lang="de-CH" smtClean="0"/>
              <a:t>24. März 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CEC052-FE39-58DD-A369-7326CF8D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6C0524-2D5A-6EDC-634F-54488A25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49CDB84E-D63F-F856-F7C2-CE4B2F2C7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2612"/>
            <a:ext cx="5427334" cy="4672800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Die Digitalisierung und konkrete Services, </a:t>
            </a:r>
            <a:br>
              <a:rPr lang="de-CH" sz="1800" b="0" i="0" dirty="0">
                <a:solidFill>
                  <a:srgbClr val="000000"/>
                </a:solidFill>
                <a:effectLst/>
              </a:rPr>
            </a:br>
            <a:r>
              <a:rPr lang="de-CH" sz="1800" b="0" i="0" dirty="0">
                <a:solidFill>
                  <a:srgbClr val="000000"/>
                </a:solidFill>
                <a:effectLst/>
              </a:rPr>
              <a:t>die den Verwaltungsalltag erleichtern, </a:t>
            </a:r>
            <a:br>
              <a:rPr lang="de-CH" sz="1800" b="0" i="0" dirty="0">
                <a:solidFill>
                  <a:srgbClr val="000000"/>
                </a:solidFill>
                <a:effectLst/>
              </a:rPr>
            </a:br>
            <a:r>
              <a:rPr lang="de-CH" sz="1800" b="0" i="0" dirty="0">
                <a:solidFill>
                  <a:srgbClr val="000000"/>
                </a:solidFill>
                <a:effectLst/>
              </a:rPr>
              <a:t>werden immer wichtiger. </a:t>
            </a:r>
            <a:endParaRPr lang="de-CH" sz="180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Der Kanton Bern stellt Gemeinden, Städten, Behörden und Träger öffentlicher Aufgaben attraktive ICT-Dienstleistungen zur Verfügung.</a:t>
            </a:r>
          </a:p>
          <a:p>
            <a:pPr lvl="2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solidFill>
                  <a:srgbClr val="000000"/>
                </a:solidFill>
              </a:rPr>
              <a:t>ab Folie </a:t>
            </a:r>
            <a:r>
              <a:rPr lang="de-CH" sz="1800" dirty="0">
                <a:solidFill>
                  <a:srgbClr val="000000"/>
                </a:solidFill>
                <a:hlinkClick r:id="rId2" action="ppaction://hlinksldjump"/>
              </a:rPr>
              <a:t>«Das KAIO Leistungsangebot»</a:t>
            </a:r>
            <a:endParaRPr lang="de-CH" sz="1800" b="0" i="0" dirty="0">
              <a:solidFill>
                <a:srgbClr val="000000"/>
              </a:solidFill>
              <a:effectLst/>
            </a:endParaRPr>
          </a:p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Auch ausgewählte, vertraglich vereinbarte Leistungen (Rahmenverträge) der zentralen Beschaffungsstelle (ZBS) ICT können bezogen werden. </a:t>
            </a:r>
          </a:p>
          <a:p>
            <a:pPr lvl="2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solidFill>
                  <a:srgbClr val="000000"/>
                </a:solidFill>
              </a:rPr>
              <a:t>ab Folie </a:t>
            </a:r>
            <a:r>
              <a:rPr lang="de-CH" sz="1800" dirty="0">
                <a:solidFill>
                  <a:srgbClr val="000000"/>
                </a:solidFill>
                <a:hlinkClick r:id="rId3" action="ppaction://hlinksldjump"/>
              </a:rPr>
              <a:t>«Leistungen der ZBS ICT»</a:t>
            </a:r>
            <a:endParaRPr lang="de-CH" sz="1800" b="0" i="0" dirty="0">
              <a:solidFill>
                <a:srgbClr val="000000"/>
              </a:solidFill>
              <a:effectLst/>
            </a:endParaRPr>
          </a:p>
          <a:p>
            <a:pPr lvl="1">
              <a:spcAft>
                <a:spcPts val="1200"/>
              </a:spcAft>
            </a:pPr>
            <a:endParaRPr lang="de-CH" sz="1800" dirty="0"/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CF173DB6-AC71-28CA-F684-0A28234B89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04" y="1916832"/>
            <a:ext cx="5329808" cy="4507035"/>
          </a:xfrm>
        </p:spPr>
      </p:pic>
    </p:spTree>
    <p:extLst>
      <p:ext uri="{BB962C8B-B14F-4D97-AF65-F5344CB8AC3E}">
        <p14:creationId xmlns:p14="http://schemas.microsoft.com/office/powerpoint/2010/main" val="3371756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1C923CF-532A-6EA7-4D72-167E498F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i="0">
                <a:solidFill>
                  <a:srgbClr val="000000"/>
                </a:solidFill>
                <a:effectLst/>
                <a:latin typeface="+mn-lt"/>
              </a:rPr>
              <a:t>Profitieren Sie von attraktiven Rahmenverträgen</a:t>
            </a:r>
            <a:br>
              <a:rPr lang="de-CH" b="0" i="0">
                <a:solidFill>
                  <a:srgbClr val="000000"/>
                </a:solidFill>
                <a:effectLst/>
                <a:latin typeface="+mn-lt"/>
              </a:rPr>
            </a:br>
            <a:endParaRPr lang="de-CH">
              <a:latin typeface="+mn-lt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8FC3A59-215C-3679-F05F-E27AD119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613"/>
            <a:ext cx="10980025" cy="4672731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Die </a:t>
            </a:r>
            <a:r>
              <a:rPr lang="de-CH" sz="1800" b="0" i="0" dirty="0">
                <a:solidFill>
                  <a:srgbClr val="000000"/>
                </a:solidFill>
                <a:effectLst/>
              </a:rPr>
              <a:t>zentrale Beschaffungsstelle ICT (ZBS ICT)</a:t>
            </a:r>
            <a:r>
              <a:rPr lang="de-CH" sz="1800" dirty="0">
                <a:solidFill>
                  <a:srgbClr val="000000"/>
                </a:solidFill>
              </a:rPr>
              <a:t>, angesiedelt beim Amt für Informatik und Organisation des Kantons Bern (KAIO) verantwortet die zentrale Beschaffung und Betreuung von Informations- und Kommunikationstechnik sowie IT-naher Produkte und Dienstleistungen.</a:t>
            </a:r>
          </a:p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Ausgewählte, vertraglich vereinbarte Leistungen der ZBS ICT stehen auch Behörden und weiteren Trägern öffentlicher Aufgaben (</a:t>
            </a:r>
            <a:r>
              <a:rPr lang="de-CH" sz="1800" b="0" i="0" dirty="0" err="1">
                <a:solidFill>
                  <a:srgbClr val="000000"/>
                </a:solidFill>
                <a:effectLst/>
              </a:rPr>
              <a:t>TöA</a:t>
            </a:r>
            <a:r>
              <a:rPr lang="de-CH" sz="1800" b="0" i="0" dirty="0">
                <a:solidFill>
                  <a:srgbClr val="000000"/>
                </a:solidFill>
                <a:effectLst/>
              </a:rPr>
              <a:t>) im Kanton Bern zur Verfügung. </a:t>
            </a:r>
          </a:p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Beim Abruf gelten die gleichen Konditionen, welche im Rahmen der öffentlichen Ausschreibung zwischen der ZBS ICT und den Zuschlagsempfängern vereinbart wurden. </a:t>
            </a:r>
          </a:p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Sämtliche Informationen zum Leistungsabruf, den vereinbarten Konditionen und Preisen sowie zu den jeweiligen Leistungserbringern können Sie über das </a:t>
            </a:r>
            <a:r>
              <a:rPr lang="de-CH" sz="1800" b="1" i="0" dirty="0">
                <a:solidFill>
                  <a:srgbClr val="000000"/>
                </a:solidFill>
                <a:effectLst/>
              </a:rPr>
              <a:t>Key Account Management </a:t>
            </a:r>
            <a:r>
              <a:rPr lang="de-CH" sz="1800" dirty="0">
                <a:solidFill>
                  <a:srgbClr val="000000"/>
                </a:solidFill>
              </a:rPr>
              <a:t>des KAIO </a:t>
            </a:r>
            <a:r>
              <a:rPr lang="de-CH" sz="1800" i="0" dirty="0">
                <a:solidFill>
                  <a:srgbClr val="000000"/>
                </a:solidFill>
                <a:effectLst/>
              </a:rPr>
              <a:t>beziehen</a:t>
            </a:r>
            <a:r>
              <a:rPr lang="de-CH" sz="18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Der Abruf der einzelnen Leistungen erfolgt von den Bedarfsstellen eigenständig und eigenverantwortlich.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AF76FE-8A5E-D2F9-7FC8-225E23D7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84E5-31D6-4FE5-BFC7-A07FAEBFE075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2CF710-4D0B-6229-6428-F9465E5E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555653-1224-2AA7-1174-7140354B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764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9E651E6-F930-7E90-453C-4801FFE368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7" progId="TCLayout.ActiveDocument.1">
                  <p:embed/>
                </p:oleObj>
              </mc:Choice>
              <mc:Fallback>
                <p:oleObj name="think-cell Folie" r:id="rId3" imgW="359" imgH="35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E651E6-F930-7E90-453C-4801FFE36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F4E402D-8EC9-4253-B7DD-B9F54AA8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/>
              <a:t>Wir sind für Sie 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ED0EC0-2C8D-4AD5-A83D-E837F3E5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2613"/>
            <a:ext cx="5257799" cy="4600723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de-CH" sz="1800" dirty="0"/>
              <a:t>Interessieren Sie sich für ein Angebot der ZBS ICT?</a:t>
            </a:r>
          </a:p>
          <a:p>
            <a:pPr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Dann kontaktieren Sie uns. Wir stellen Ihnen gerne </a:t>
            </a:r>
            <a:r>
              <a:rPr lang="de-CH" sz="1800" b="1" i="0" dirty="0">
                <a:solidFill>
                  <a:srgbClr val="000000"/>
                </a:solidFill>
                <a:effectLst/>
              </a:rPr>
              <a:t>sämtliche Informationen </a:t>
            </a:r>
            <a:r>
              <a:rPr lang="de-CH" sz="1800" b="0" i="0" dirty="0">
                <a:solidFill>
                  <a:srgbClr val="000000"/>
                </a:solidFill>
                <a:effectLst/>
              </a:rPr>
              <a:t>zum Leistungsabruf, den vereinbarten Konditionen und Preisen sowie zu den jeweiligen Leistungserbringern </a:t>
            </a:r>
            <a:r>
              <a:rPr lang="de-CH" sz="1800" b="1" i="0" dirty="0">
                <a:solidFill>
                  <a:srgbClr val="000000"/>
                </a:solidFill>
                <a:effectLst/>
              </a:rPr>
              <a:t>zur Verfügung</a:t>
            </a:r>
            <a:r>
              <a:rPr lang="de-CH" sz="1800" b="0" i="0" dirty="0">
                <a:solidFill>
                  <a:srgbClr val="000000"/>
                </a:solidFill>
                <a:effectLst/>
              </a:rPr>
              <a:t>.</a:t>
            </a:r>
            <a:endParaRPr lang="de-CH" sz="1800" dirty="0"/>
          </a:p>
          <a:p>
            <a:pPr>
              <a:lnSpc>
                <a:spcPct val="100000"/>
              </a:lnSpc>
            </a:pPr>
            <a:r>
              <a:rPr lang="de-CH" sz="1800" dirty="0"/>
              <a:t>Finanzdirektion des Kantons Bern</a:t>
            </a:r>
          </a:p>
          <a:p>
            <a:pPr>
              <a:lnSpc>
                <a:spcPct val="100000"/>
              </a:lnSpc>
            </a:pPr>
            <a:r>
              <a:rPr lang="de-CH" sz="1800" dirty="0"/>
              <a:t>Amt für Informatik und Organisation</a:t>
            </a:r>
            <a:br>
              <a:rPr lang="de-CH" sz="1800" dirty="0"/>
            </a:br>
            <a:r>
              <a:rPr lang="de-CH" sz="1800" dirty="0"/>
              <a:t>Wildhainweg 9</a:t>
            </a:r>
            <a:endParaRPr lang="de-CH" sz="1800" dirty="0">
              <a:cs typeface="Arial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3012 Bern</a:t>
            </a:r>
            <a:endParaRPr lang="de-CH" sz="1800" dirty="0"/>
          </a:p>
          <a:p>
            <a:r>
              <a:rPr lang="de-CH" sz="1800" dirty="0">
                <a:hlinkClick r:id="rId5"/>
              </a:rPr>
              <a:t>keyaccount@be.ch</a:t>
            </a:r>
            <a:r>
              <a:rPr lang="de-CH" sz="180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376F6-9AE5-4892-A68C-37898D0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3007-0EDC-48EE-A246-F7249C90E428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EF77DD-EED5-4FC2-BA47-72972050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/>
          </a:p>
        </p:txBody>
      </p:sp>
      <p:pic>
        <p:nvPicPr>
          <p:cNvPr id="8" name="Bildplatzhalter 13">
            <a:extLst>
              <a:ext uri="{FF2B5EF4-FFF2-40B4-BE49-F238E27FC236}">
                <a16:creationId xmlns:a16="http://schemas.microsoft.com/office/drawing/2014/main" id="{13632A36-25DA-04A5-97BE-631C3EF1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04" y="1916832"/>
            <a:ext cx="5329808" cy="45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94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FD5A423-375B-7E8B-81FC-7ED7CDD8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 der Angebote der ZBS ICT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A73B8F4-9E91-DFFC-433B-BF5D515F4D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hlinkClick r:id="rId2" action="ppaction://hlinksldjump"/>
              </a:rPr>
              <a:t>Lösung für digitale Signaturen</a:t>
            </a:r>
            <a:endParaRPr lang="de-CH" sz="1800" dirty="0"/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hlinkClick r:id="rId3" action="ppaction://hlinksldjump"/>
              </a:rPr>
              <a:t>ICT-Kurse</a:t>
            </a:r>
            <a:endParaRPr lang="de-CH" sz="1800" dirty="0"/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hlinkClick r:id="rId4" action="ppaction://hlinksldjump"/>
              </a:rPr>
              <a:t>Digitale Lösungen</a:t>
            </a:r>
            <a:endParaRPr lang="de-CH" sz="1800" dirty="0"/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hlinkClick r:id="rId5" action="ppaction://hlinksldjump"/>
              </a:rPr>
              <a:t>Informationssicherheit</a:t>
            </a:r>
            <a:endParaRPr lang="de-CH" sz="1800" dirty="0"/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hlinkClick r:id="rId6" action="ppaction://hlinksldjump"/>
              </a:rPr>
              <a:t>Architektur (ICT und Organisation)</a:t>
            </a:r>
            <a:endParaRPr lang="de-CH" sz="1800" dirty="0"/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hlinkClick r:id="rId7" action="ppaction://hlinksldjump"/>
              </a:rPr>
              <a:t>Hardware</a:t>
            </a:r>
            <a:endParaRPr lang="de-CH" sz="1800"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de-CH" sz="1800"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de-CH" sz="18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C21129A-7D00-6A4A-F4DE-75DA67AF23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 err="1">
                <a:hlinkClick r:id="rId8" action="ppaction://hlinksldjump"/>
              </a:rPr>
              <a:t>Managed</a:t>
            </a:r>
            <a:r>
              <a:rPr lang="de-CH" sz="1800" dirty="0">
                <a:hlinkClick r:id="rId8" action="ppaction://hlinksldjump"/>
              </a:rPr>
              <a:t> Security Services (MSS)</a:t>
            </a:r>
            <a:endParaRPr lang="de-CH" sz="1800" dirty="0"/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hlinkClick r:id="rId9" action="ppaction://hlinksldjump"/>
              </a:rPr>
              <a:t>Agile Rollen</a:t>
            </a:r>
            <a:endParaRPr lang="de-CH" sz="1800" dirty="0"/>
          </a:p>
          <a:p>
            <a:pPr lvl="1">
              <a:lnSpc>
                <a:spcPct val="150000"/>
              </a:lnSpc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hlinkClick r:id="rId10" action="ppaction://hlinksldjump"/>
              </a:rPr>
              <a:t>Projektleitung und PMO</a:t>
            </a:r>
            <a:endParaRPr lang="de-CH" sz="1800" dirty="0">
              <a:solidFill>
                <a:srgbClr val="00000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58775" lvl="2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solidFill>
                  <a:srgbClr val="000000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Scanning Briefpost</a:t>
            </a:r>
            <a:endParaRPr lang="de-CH" sz="1800" dirty="0">
              <a:solidFill>
                <a:srgbClr val="000000"/>
              </a:solidFill>
            </a:endParaRPr>
          </a:p>
          <a:p>
            <a:pPr marL="358775" lvl="2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solidFill>
                  <a:srgbClr val="000000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Online-Formulare</a:t>
            </a:r>
            <a:endParaRPr lang="de-CH" sz="1800" dirty="0">
              <a:solidFill>
                <a:srgbClr val="000000"/>
              </a:solidFill>
              <a:hlinkClick r:id="rId1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de-CH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11EC3-C697-109E-825E-053435FA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F11-BE2C-4D33-A71B-8DA63E8A163E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BC10A6-62CD-7A55-9098-3CEA982F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430D16-FA35-1996-305D-F6778D2F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5272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EE1C0-890F-09D1-483C-AA3F0723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Lösung für digitale Signaturen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6BE3A-CF16-6AD3-59B0-E7BB0BC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8C626-308E-0897-C71A-B6979EDC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2F743-997C-6443-9B56-0E8D1265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23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F05F5-AF3F-041A-9F5C-06FC1EEAC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2612"/>
            <a:ext cx="5161547" cy="4672800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Für die digitale Geschäftsabwicklung hat das KAIO in der ICT-Grundversorgung für alle kantonalen Behörden eine Lösung für digitale Signaturen implementiert. </a:t>
            </a:r>
          </a:p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Damit kann man Dokumente mittels geregelten elektronischen Siegels und qualifizierter elektronischer Signatur digital signieren.</a:t>
            </a:r>
          </a:p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Den Zuschlag als Leistungserbringerin erhielt die </a:t>
            </a:r>
            <a:r>
              <a:rPr lang="de-CH" sz="1800" b="0" i="0" dirty="0" err="1">
                <a:solidFill>
                  <a:srgbClr val="000000"/>
                </a:solidFill>
                <a:effectLst/>
              </a:rPr>
              <a:t>Glaux</a:t>
            </a:r>
            <a:r>
              <a:rPr lang="de-CH" sz="1800" b="0" i="0" dirty="0">
                <a:solidFill>
                  <a:srgbClr val="000000"/>
                </a:solidFill>
                <a:effectLst/>
              </a:rPr>
              <a:t> Group AG. Weitere Behörden sowie Träger öffentlicher Aufgaben im Kanton Bern können ihre eigene Signatur-Lösung zu denselben Konditionen implementieren lassen.</a:t>
            </a:r>
          </a:p>
          <a:p>
            <a:pPr lvl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Nähere Angaben unter </a:t>
            </a:r>
            <a:r>
              <a:rPr lang="de-CH" sz="1800" b="0" i="0" u="none" strike="noStrike" dirty="0">
                <a:solidFill>
                  <a:srgbClr val="000000"/>
                </a:solidFill>
                <a:effectLst/>
                <a:hlinkClick r:id="rId2"/>
              </a:rPr>
              <a:t>www.be.ch/signatur</a:t>
            </a:r>
            <a:endParaRPr lang="de-CH" sz="1800" b="0" i="0" dirty="0">
              <a:solidFill>
                <a:srgbClr val="000000"/>
              </a:solidFill>
              <a:effectLst/>
            </a:endParaRPr>
          </a:p>
          <a:p>
            <a:pPr>
              <a:spcAft>
                <a:spcPts val="1200"/>
              </a:spcAft>
            </a:pPr>
            <a:endParaRPr lang="de-CH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12FFD6-FF56-5E3D-EAA3-8664F34EE2D6}"/>
              </a:ext>
            </a:extLst>
          </p:cNvPr>
          <p:cNvSpPr txBox="1"/>
          <p:nvPr/>
        </p:nvSpPr>
        <p:spPr>
          <a:xfrm>
            <a:off x="838200" y="6177646"/>
            <a:ext cx="5086518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>
                <a:solidFill>
                  <a:srgbClr val="000000"/>
                </a:solidFill>
                <a:effectLst/>
              </a:rPr>
              <a:t>Ausschreibung im offenen Verfahren, Zuschlag publiziert auf simap.ch am 23.12.2023</a:t>
            </a:r>
            <a:endParaRPr lang="de-CH" sz="1000"/>
          </a:p>
        </p:txBody>
      </p:sp>
      <p:pic>
        <p:nvPicPr>
          <p:cNvPr id="10" name="Bildplatzhalter 8">
            <a:extLst>
              <a:ext uri="{FF2B5EF4-FFF2-40B4-BE49-F238E27FC236}">
                <a16:creationId xmlns:a16="http://schemas.microsoft.com/office/drawing/2014/main" id="{96023461-0770-34F4-6FAF-D873543317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2304" y="1916832"/>
            <a:ext cx="5329808" cy="4507035"/>
          </a:xfrm>
        </p:spPr>
      </p:pic>
    </p:spTree>
    <p:extLst>
      <p:ext uri="{BB962C8B-B14F-4D97-AF65-F5344CB8AC3E}">
        <p14:creationId xmlns:p14="http://schemas.microsoft.com/office/powerpoint/2010/main" val="229690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EE1C0-890F-09D1-483C-AA3F0723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ICT-Kurse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6BE3A-CF16-6AD3-59B0-E7BB0BC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8C626-308E-0897-C71A-B6979EDC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2F743-997C-6443-9B56-0E8D1265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24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F05F5-AF3F-041A-9F5C-06FC1EEAC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Für die Durchführung von ICT-Kursen hat die ZBS ICT mir der </a:t>
            </a:r>
            <a:r>
              <a:rPr lang="de-CH" sz="1800" dirty="0" err="1">
                <a:solidFill>
                  <a:srgbClr val="000000"/>
                </a:solidFill>
              </a:rPr>
              <a:t>Digicomp</a:t>
            </a:r>
            <a:r>
              <a:rPr lang="de-CH" sz="1800" dirty="0">
                <a:solidFill>
                  <a:srgbClr val="000000"/>
                </a:solidFill>
              </a:rPr>
              <a:t> Academy AG einen Rahmenvertrag abgeschlossen. </a:t>
            </a:r>
          </a:p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Mitarbeitende der kantonalen Behörden sowie anderer Träger öffentlicher Aufgaben im Kanton Bern erhalten darüber die Möglichkeit ein breites Angebot an ICT-Kursen zu Spezialkonditionen zu besuchen. </a:t>
            </a:r>
          </a:p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Für geschlossene Gruppen können Firmenkurse abgerufen werden.</a:t>
            </a:r>
          </a:p>
          <a:p>
            <a:pPr lvl="1">
              <a:spcAft>
                <a:spcPts val="1200"/>
              </a:spcAft>
              <a:buClr>
                <a:srgbClr val="EA161F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solidFill>
                  <a:srgbClr val="000000"/>
                </a:solidFill>
              </a:rPr>
              <a:t>Der Leistungsabruf erfolgt individuell über das dafür vorgesehene Kursportal unter: </a:t>
            </a:r>
            <a:r>
              <a:rPr lang="de-CH" sz="18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kaio.digicomp.ch</a:t>
            </a:r>
            <a:endParaRPr lang="de-CH" sz="18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endParaRPr lang="de-CH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12FFD6-FF56-5E3D-EAA3-8664F34EE2D6}"/>
              </a:ext>
            </a:extLst>
          </p:cNvPr>
          <p:cNvSpPr txBox="1"/>
          <p:nvPr/>
        </p:nvSpPr>
        <p:spPr>
          <a:xfrm>
            <a:off x="838200" y="6177646"/>
            <a:ext cx="5256584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>
                <a:solidFill>
                  <a:srgbClr val="000000"/>
                </a:solidFill>
                <a:effectLst/>
              </a:rPr>
              <a:t>Ausschreibung im offenen Verfahren, Zuschlag publiziert auf simap.ch am 12.09.2023</a:t>
            </a:r>
            <a:endParaRPr lang="de-CH" sz="100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1054A561-E100-95F0-3EE3-8558290A78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2304" y="1916832"/>
            <a:ext cx="5329808" cy="4507035"/>
          </a:xfrm>
        </p:spPr>
      </p:pic>
    </p:spTree>
    <p:extLst>
      <p:ext uri="{BB962C8B-B14F-4D97-AF65-F5344CB8AC3E}">
        <p14:creationId xmlns:p14="http://schemas.microsoft.com/office/powerpoint/2010/main" val="2275140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EE1C0-890F-09D1-483C-AA3F0723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Digitale Lösungen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6BE3A-CF16-6AD3-59B0-E7BB0BC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8C626-308E-0897-C71A-B6979EDC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2F743-997C-6443-9B56-0E8D1265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25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F05F5-AF3F-041A-9F5C-06FC1EEAC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>
                <a:solidFill>
                  <a:srgbClr val="000000"/>
                </a:solidFill>
              </a:rPr>
              <a:t>Um die Entwicklungsleistungen von digitalen Lösungen (bspw. Mobile-Apps) langfristig sicherzustellen, ist der Kanton Bern auf spezialisierte Softwareentwicklungspartner angewiesen, welche sowohl über das notwendige Knowhow wie auch über die erforderlichen Kapazitäten verfügen, um Projekte mit Entwicklungsteams zeitnah umzusetzen.</a:t>
            </a:r>
          </a:p>
          <a:p>
            <a:pPr lvl="1">
              <a:spcAft>
                <a:spcPts val="1200"/>
              </a:spcAft>
            </a:pPr>
            <a:r>
              <a:rPr lang="de-CH" sz="1800">
                <a:solidFill>
                  <a:srgbClr val="000000"/>
                </a:solidFill>
              </a:rPr>
              <a:t>Im Rahmen der Ausschreibung konnten insgesamt acht Rahmenvertragspartner verpflichtet werden, welche für den Kanton Bern oder andere Träger öffentlicher Aufgaben digitale Lösungen entwickeln, weiterentwickeln und warten. </a:t>
            </a:r>
            <a:endParaRPr lang="de-CH" sz="18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12FFD6-FF56-5E3D-EAA3-8664F34EE2D6}"/>
              </a:ext>
            </a:extLst>
          </p:cNvPr>
          <p:cNvSpPr txBox="1"/>
          <p:nvPr/>
        </p:nvSpPr>
        <p:spPr>
          <a:xfrm>
            <a:off x="839789" y="6184354"/>
            <a:ext cx="5328220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>
                <a:solidFill>
                  <a:srgbClr val="000000"/>
                </a:solidFill>
                <a:effectLst/>
              </a:rPr>
              <a:t>Ausschreibung im offenen Verfahren, Zuschlag publiziert auf simap.ch am 28.06.2023</a:t>
            </a:r>
            <a:endParaRPr lang="de-CH" sz="100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600DB60-749A-15FF-640C-0471B0DF6F2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811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EE1C0-890F-09D1-483C-AA3F0723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Informationssicherheit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6BE3A-CF16-6AD3-59B0-E7BB0BC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8C626-308E-0897-C71A-B6979EDC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2F743-997C-6443-9B56-0E8D1265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26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F05F5-AF3F-041A-9F5C-06FC1EEAC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>
                <a:solidFill>
                  <a:srgbClr val="000000"/>
                </a:solidFill>
              </a:rPr>
              <a:t>Für die personelle Unterstützung der internen Informationssicherheitsbereiche sowie für die Übernahme von Spezialaufgaben in den Sachgebieten IT-Penetration </a:t>
            </a:r>
            <a:r>
              <a:rPr lang="de-CH" sz="1800" err="1">
                <a:solidFill>
                  <a:srgbClr val="000000"/>
                </a:solidFill>
              </a:rPr>
              <a:t>Testing</a:t>
            </a:r>
            <a:r>
              <a:rPr lang="de-CH" sz="1800">
                <a:solidFill>
                  <a:srgbClr val="000000"/>
                </a:solidFill>
              </a:rPr>
              <a:t>, IT-Security Awareness und IT-Security Audits ist der Kanton Bern auf qualifizierte Fachpersonen externer Unternehmen angewiesen.</a:t>
            </a:r>
          </a:p>
          <a:p>
            <a:pPr lvl="1">
              <a:spcAft>
                <a:spcPts val="1200"/>
              </a:spcAft>
            </a:pPr>
            <a:r>
              <a:rPr lang="de-CH" sz="1800">
                <a:solidFill>
                  <a:srgbClr val="000000"/>
                </a:solidFill>
              </a:rPr>
              <a:t>Im Rahmen der Ausschreibung konnten insgesamt zehn Rahmenvertragspartner verpflichtet werden, welche für den Kanton Bern oder andere Träger öffentlicher Aufgaben Leistungen zur Gewährleistung der Informationssicherheit erbringen.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12FFD6-FF56-5E3D-EAA3-8664F34EE2D6}"/>
              </a:ext>
            </a:extLst>
          </p:cNvPr>
          <p:cNvSpPr txBox="1"/>
          <p:nvPr/>
        </p:nvSpPr>
        <p:spPr>
          <a:xfrm>
            <a:off x="839789" y="6184354"/>
            <a:ext cx="5256212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>
                <a:solidFill>
                  <a:srgbClr val="000000"/>
                </a:solidFill>
                <a:effectLst/>
              </a:rPr>
              <a:t>Ausschreibung im offenen Verfahren, Zuschlag publiziert auf simap.ch am 17.05.2023</a:t>
            </a:r>
            <a:endParaRPr lang="de-CH" sz="100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4ABBDCD5-7BFB-4934-A47F-020DF519CA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102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EE1C0-890F-09D1-483C-AA3F0723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Architektur (ICT und Organisation)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6BE3A-CF16-6AD3-59B0-E7BB0BC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8C626-308E-0897-C71A-B6979EDC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2F743-997C-6443-9B56-0E8D1265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27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F05F5-AF3F-041A-9F5C-06FC1EEAC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Für die Weiterentwicklung der ICT und Organisation und für die personelle Unterstützung der Mitarbeitenden im Bereich ICT-Architektur ist der Kanton Bern auf qualifizierte Fachpersonen externer Unternehmen angewiesen.</a:t>
            </a:r>
          </a:p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Im Rahmen der Ausschreibung konnten insgesamt sechs Rahmenvertragspartner verpflichtet werden, welche für den Kanton Bern oder andere Träger öffentlicher Aufgaben ICT-Architekturleistungen erbringen. 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12FFD6-FF56-5E3D-EAA3-8664F34EE2D6}"/>
              </a:ext>
            </a:extLst>
          </p:cNvPr>
          <p:cNvSpPr txBox="1"/>
          <p:nvPr/>
        </p:nvSpPr>
        <p:spPr>
          <a:xfrm>
            <a:off x="839788" y="6177646"/>
            <a:ext cx="5256212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 dirty="0">
                <a:solidFill>
                  <a:srgbClr val="000000"/>
                </a:solidFill>
                <a:effectLst/>
              </a:rPr>
              <a:t>Ausschreibung im offenen Verfahren, Zuschlag publiziert auf simap.ch am 17.05.2023</a:t>
            </a:r>
            <a:endParaRPr lang="de-CH" sz="1000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D9AD7807-D0BB-68A4-CF23-D6DD40A333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2304" y="1916832"/>
            <a:ext cx="5329808" cy="4507035"/>
          </a:xfrm>
        </p:spPr>
      </p:pic>
    </p:spTree>
    <p:extLst>
      <p:ext uri="{BB962C8B-B14F-4D97-AF65-F5344CB8AC3E}">
        <p14:creationId xmlns:p14="http://schemas.microsoft.com/office/powerpoint/2010/main" val="170691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EE1C0-890F-09D1-483C-AA3F0723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Hardware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6BE3A-CF16-6AD3-59B0-E7BB0BC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8C626-308E-0897-C71A-B6979EDC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2F743-997C-6443-9B56-0E8D1265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28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F05F5-AF3F-041A-9F5C-06FC1EEAC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Für die Beschaffung von Arbeitsplatz-Endgeräten (Workstations, Notebooks, Tablets, Monitore, Peripheriegeräte) sowie Dienstleistungen rund um die Rücknahme, Reparatur und Garantie derselben, hat die </a:t>
            </a:r>
            <a:r>
              <a:rPr lang="de-CH" sz="1800" dirty="0" err="1">
                <a:solidFill>
                  <a:srgbClr val="000000"/>
                </a:solidFill>
              </a:rPr>
              <a:t>ZBS</a:t>
            </a:r>
            <a:r>
              <a:rPr lang="de-CH" sz="1800" dirty="0">
                <a:solidFill>
                  <a:srgbClr val="000000"/>
                </a:solidFill>
              </a:rPr>
              <a:t> ICT einen Rahmenvertrag mit der </a:t>
            </a:r>
            <a:r>
              <a:rPr lang="de-CH" sz="1800" dirty="0" err="1">
                <a:solidFill>
                  <a:srgbClr val="000000"/>
                </a:solidFill>
              </a:rPr>
              <a:t>Sonio</a:t>
            </a:r>
            <a:r>
              <a:rPr lang="de-CH" sz="1800" dirty="0">
                <a:solidFill>
                  <a:srgbClr val="000000"/>
                </a:solidFill>
              </a:rPr>
              <a:t> AG (vormals Business IT) abgeschlossen.</a:t>
            </a:r>
          </a:p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Kantonale Behörden sowie Träger öffentlicher Aufgaben im Kanton Bern haben die Möglichkeit, Arbeitsplatz-Endgeräte und Dienstleistungen über den Rahmenvertrag der </a:t>
            </a:r>
            <a:r>
              <a:rPr lang="de-CH" sz="1800" dirty="0" err="1">
                <a:solidFill>
                  <a:srgbClr val="000000"/>
                </a:solidFill>
              </a:rPr>
              <a:t>ZBS</a:t>
            </a:r>
            <a:r>
              <a:rPr lang="de-CH" sz="1800" dirty="0">
                <a:solidFill>
                  <a:srgbClr val="000000"/>
                </a:solidFill>
              </a:rPr>
              <a:t> ICT zu beschaffen.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12FFD6-FF56-5E3D-EAA3-8664F34EE2D6}"/>
              </a:ext>
            </a:extLst>
          </p:cNvPr>
          <p:cNvSpPr txBox="1"/>
          <p:nvPr/>
        </p:nvSpPr>
        <p:spPr>
          <a:xfrm>
            <a:off x="839789" y="6175365"/>
            <a:ext cx="5256212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>
                <a:solidFill>
                  <a:srgbClr val="000000"/>
                </a:solidFill>
                <a:effectLst/>
              </a:rPr>
              <a:t>Ausschreibung im offenen Verfahren, Zuschlag publiziert auf simap.ch am 29.03.2023</a:t>
            </a:r>
            <a:endParaRPr lang="de-CH" sz="100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E5CBD6A-C3E7-3261-2880-4A6BD6FC58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5772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EE1C0-890F-09D1-483C-AA3F0723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Managed</a:t>
            </a:r>
            <a:r>
              <a:rPr lang="de-CH"/>
              <a:t> Security Services (MSS)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6BE3A-CF16-6AD3-59B0-E7BB0BC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8C626-308E-0897-C71A-B6979EDC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2F743-997C-6443-9B56-0E8D1265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29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F05F5-AF3F-041A-9F5C-06FC1EEAC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Zur Überwachung des sicherheitsrelevanten Zustands der kantonalen ICT-Infrastruktur und der Services der ICT-Grundversorgung arbeitet das KAIO mit der ISPIN AG zusammen. </a:t>
            </a:r>
          </a:p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Über den Rahmenvertrag der ZBS ICT können kantonale Behörden sowie andere Träger öffentlicher Aufgaben im Kanton Bern einen eigenen </a:t>
            </a:r>
            <a:r>
              <a:rPr lang="de-CH" sz="1800" dirty="0" err="1">
                <a:solidFill>
                  <a:srgbClr val="000000"/>
                </a:solidFill>
              </a:rPr>
              <a:t>Managed</a:t>
            </a:r>
            <a:r>
              <a:rPr lang="de-CH" sz="1800" dirty="0">
                <a:solidFill>
                  <a:srgbClr val="000000"/>
                </a:solidFill>
              </a:rPr>
              <a:t> Security Service zu denselben Konditionen aufbauen, ohne eine eigene Ausschreibung durchführen zu müssen.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12FFD6-FF56-5E3D-EAA3-8664F34EE2D6}"/>
              </a:ext>
            </a:extLst>
          </p:cNvPr>
          <p:cNvSpPr txBox="1"/>
          <p:nvPr/>
        </p:nvSpPr>
        <p:spPr>
          <a:xfrm>
            <a:off x="839789" y="6184354"/>
            <a:ext cx="5328220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>
                <a:solidFill>
                  <a:srgbClr val="000000"/>
                </a:solidFill>
                <a:effectLst/>
              </a:rPr>
              <a:t>Ausschreibung im offenen Verfahren, Zuschlag publiziert auf simap.ch am 18.10.2022</a:t>
            </a:r>
            <a:endParaRPr lang="de-CH" sz="100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6B5D7A40-A639-2B45-89B1-92FE047F89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C89CD28-96DA-DE8A-7F03-B99D4F35E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Das KAIO-Leistungsangebot 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16F031D2-ADA4-8FA9-AB2C-C0E72ED36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für Berner Gemeinden und Träger öffentlicher Aufgaben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1F9F29-7C06-8D92-E168-874646D9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529AA8-3BDB-B086-41C7-CE3DAAA2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168034-F2E0-4FD3-9023-E6C54E2F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1425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EE1C0-890F-09D1-483C-AA3F0723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Agile Rollen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6BE3A-CF16-6AD3-59B0-E7BB0BC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8C626-308E-0897-C71A-B6979EDC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2F743-997C-6443-9B56-0E8D1265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30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F05F5-AF3F-041A-9F5C-06FC1EEAC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Für die Führung von und Mitarbeit in agilen Projekten und Programmen ist der Kanton Bern auf die Unterstützung von externe Fachpersonen angewiesen. </a:t>
            </a:r>
          </a:p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Im Rahmen der Ausschreibung konnten Rahmenverträge mit insgesamt elf Leistungserbringern abgeschlossen werden, welche für die kantonalen Behörden oder andere Träger öffentlicher Aufgaben passende Personalressourcen zur Verfügung stellen. 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12FFD6-FF56-5E3D-EAA3-8664F34EE2D6}"/>
              </a:ext>
            </a:extLst>
          </p:cNvPr>
          <p:cNvSpPr txBox="1"/>
          <p:nvPr/>
        </p:nvSpPr>
        <p:spPr>
          <a:xfrm>
            <a:off x="839789" y="6184354"/>
            <a:ext cx="5256212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>
                <a:solidFill>
                  <a:srgbClr val="000000"/>
                </a:solidFill>
                <a:effectLst/>
              </a:rPr>
              <a:t>Ausschreibung im offenen Verfahren, Zuschlag publiziert auf simap.ch am 13.07.2022</a:t>
            </a:r>
            <a:endParaRPr lang="de-CH" sz="100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762B657-A9E5-7E07-D420-146DA1C508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04" y="1916832"/>
            <a:ext cx="5329808" cy="4507035"/>
          </a:xfrm>
        </p:spPr>
      </p:pic>
    </p:spTree>
    <p:extLst>
      <p:ext uri="{BB962C8B-B14F-4D97-AF65-F5344CB8AC3E}">
        <p14:creationId xmlns:p14="http://schemas.microsoft.com/office/powerpoint/2010/main" val="322865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EE1C0-890F-09D1-483C-AA3F0723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Projektleitung und PMO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6BE3A-CF16-6AD3-59B0-E7BB0BC2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8C626-308E-0897-C71A-B6979EDC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2F743-997C-6443-9B56-0E8D1265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31</a:t>
            </a:fld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0F05F5-AF3F-041A-9F5C-06FC1EEAC0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Für die Projektleitung, die Mitarbeit in Projekten sowie die Übernahme von Aufgaben im Projektmanagement-Office (</a:t>
            </a:r>
            <a:r>
              <a:rPr lang="de-CH" sz="1800" dirty="0" err="1">
                <a:solidFill>
                  <a:srgbClr val="000000"/>
                </a:solidFill>
              </a:rPr>
              <a:t>PMO</a:t>
            </a:r>
            <a:r>
              <a:rPr lang="de-CH" sz="1800" dirty="0">
                <a:solidFill>
                  <a:srgbClr val="000000"/>
                </a:solidFill>
              </a:rPr>
              <a:t>) ist der Kanton Bern auf die Unterstützung von externen Fachpersonen angewiesen. </a:t>
            </a:r>
          </a:p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Im Rahmen der Ausschreibung konnten Rahmenverträge mit insgesamt dreizehn Leistungserbringern abgeschlossen werden, welche für die kantonalen Behörden oder andere Träger öffentlicher Aufgaben passende Personalressourcen zur Verfügung stellen. 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12FFD6-FF56-5E3D-EAA3-8664F34EE2D6}"/>
              </a:ext>
            </a:extLst>
          </p:cNvPr>
          <p:cNvSpPr txBox="1"/>
          <p:nvPr/>
        </p:nvSpPr>
        <p:spPr>
          <a:xfrm>
            <a:off x="839789" y="6184354"/>
            <a:ext cx="5256212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 dirty="0">
                <a:solidFill>
                  <a:srgbClr val="000000"/>
                </a:solidFill>
                <a:effectLst/>
              </a:rPr>
              <a:t>Ausschreibung im offenen Verfahren, Zuschlag publiziert auf simap.ch am 18.11.2021</a:t>
            </a:r>
            <a:endParaRPr lang="de-CH" sz="1000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55A9A0D6-B9EF-2614-EB66-624B8284D6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9464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46CBAC1-320D-6146-754D-33219322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600" i="0" u="none" strike="noStrike" dirty="0">
                <a:solidFill>
                  <a:srgbClr val="000000"/>
                </a:solidFill>
                <a:effectLst/>
              </a:rPr>
              <a:t>Scanning: Digitalisieren Sie Ihre Briefpost</a:t>
            </a:r>
            <a:r>
              <a:rPr lang="en-US" sz="3600" i="0" dirty="0">
                <a:solidFill>
                  <a:srgbClr val="000000"/>
                </a:solidFill>
                <a:effectLst/>
              </a:rPr>
              <a:t>​</a:t>
            </a:r>
            <a:endParaRPr lang="de-CH" sz="3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15652C-09F9-9112-DFAA-2E2152F0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F31307-1B39-A818-C2EB-0503C370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A7BFC8-1984-6315-FAC8-00672F5C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32</a:t>
            </a:fld>
            <a:endParaRPr lang="de-CH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2D5BEE13-5F35-05A3-973D-615C81E54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r="1038"/>
          <a:stretch>
            <a:fillRect/>
          </a:stretch>
        </p:blipFill>
        <p:spPr/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7B484A-BB58-88E1-4E56-777E99F55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marL="433388" lvl="1" indent="-342900" fontAlgn="base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1800" b="0" i="0" u="none" strike="noStrike" dirty="0">
                <a:solidFill>
                  <a:srgbClr val="000000"/>
                </a:solidFill>
                <a:effectLst/>
              </a:rPr>
              <a:t>Die Digitalisierung und konkrete Services, welche den Verwaltungsalltag erleichtern, werden immer wichtiger. 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  <a:endParaRPr lang="de-CH" sz="1800" dirty="0">
              <a:solidFill>
                <a:srgbClr val="000000"/>
              </a:solidFill>
            </a:endParaRPr>
          </a:p>
          <a:p>
            <a:pPr marL="433388" lvl="1" indent="-342900" fontAlgn="base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1800" dirty="0">
                <a:solidFill>
                  <a:srgbClr val="000000"/>
                </a:solidFill>
              </a:rPr>
              <a:t>Der Kanton Bern bietet neu allen Berner Gemeinden und Organisationen einen attraktiven Service für den papierlosen Erhalt der Briefpost an. </a:t>
            </a:r>
            <a:r>
              <a:rPr lang="en-US" sz="1800" dirty="0">
                <a:solidFill>
                  <a:srgbClr val="000000"/>
                </a:solidFill>
              </a:rPr>
              <a:t>​</a:t>
            </a:r>
            <a:endParaRPr lang="de-CH" sz="1800" dirty="0">
              <a:solidFill>
                <a:srgbClr val="000000"/>
              </a:solidFill>
            </a:endParaRPr>
          </a:p>
          <a:p>
            <a:pPr marL="433388" lvl="1" indent="-342900" fontAlgn="base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1800" dirty="0">
                <a:solidFill>
                  <a:srgbClr val="000000"/>
                </a:solidFill>
              </a:rPr>
              <a:t>Dank diesem Scanning Service können Sie Ihre Briefe und Dokumente einfach digital empfangen und weiterverarbeiten.</a:t>
            </a:r>
            <a:r>
              <a:rPr lang="en-US" sz="1800" dirty="0">
                <a:solidFill>
                  <a:srgbClr val="000000"/>
                </a:solidFill>
              </a:rPr>
              <a:t>​</a:t>
            </a:r>
            <a:endParaRPr lang="de-CH" sz="1800" dirty="0">
              <a:solidFill>
                <a:srgbClr val="000000"/>
              </a:solidFill>
            </a:endParaRPr>
          </a:p>
          <a:p>
            <a:pPr marL="433388" lvl="1" indent="-342900" fontAlgn="base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1800" dirty="0">
                <a:solidFill>
                  <a:srgbClr val="000000"/>
                </a:solidFill>
              </a:rPr>
              <a:t>Der Scanning Service bringt weitere Vorteile und unterstützt die digitale Transformation in Ihrer Gemeinde und/oder Organisation.</a:t>
            </a:r>
            <a:endParaRPr lang="de-CH" sz="1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1377B4-3E01-107F-7184-60D3ACC057BE}"/>
              </a:ext>
            </a:extLst>
          </p:cNvPr>
          <p:cNvSpPr txBox="1"/>
          <p:nvPr/>
        </p:nvSpPr>
        <p:spPr>
          <a:xfrm>
            <a:off x="839789" y="6184354"/>
            <a:ext cx="5256212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 dirty="0">
                <a:solidFill>
                  <a:srgbClr val="000000"/>
                </a:solidFill>
                <a:effectLst/>
              </a:rPr>
              <a:t>Ausschreibung im offenen Verfahren, Zuschlag publiziert auf simap.ch </a:t>
            </a:r>
            <a:r>
              <a:rPr lang="de-CH" sz="1000" b="0">
                <a:solidFill>
                  <a:srgbClr val="000000"/>
                </a:solidFill>
                <a:effectLst/>
              </a:rPr>
              <a:t>am 14.07.2020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2107451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D7A1029-DE08-4EDB-A4DA-9B80E266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Online-Formulare: Digital statt analog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6F9130-2E62-52F1-97AC-DD2E49EB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8A6B0F-D0FB-2631-121C-8DB43436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B4AAC6-BD67-19B1-FFA6-9D88A318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33</a:t>
            </a:fld>
            <a:endParaRPr lang="de-CH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388572C9-B891-3161-C227-68F7DE98E4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1EB061D-1245-BA5B-CB3B-E9D050E81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2612"/>
            <a:ext cx="5397138" cy="4672800"/>
          </a:xfrm>
        </p:spPr>
        <p:txBody>
          <a:bodyPr/>
          <a:lstStyle/>
          <a:p>
            <a:pPr lvl="1"/>
            <a:r>
              <a:rPr lang="de-CH" sz="1800" dirty="0">
                <a:solidFill>
                  <a:srgbClr val="000000"/>
                </a:solidFill>
              </a:rPr>
              <a:t>Egal ob es um die Bestellung eines Grundbuchauszuges, den Antrag für eine Krankenkassenprämienverbilligung, </a:t>
            </a:r>
            <a:br>
              <a:rPr lang="de-CH" sz="1800" dirty="0">
                <a:solidFill>
                  <a:srgbClr val="000000"/>
                </a:solidFill>
              </a:rPr>
            </a:br>
            <a:r>
              <a:rPr lang="de-CH" sz="1800" dirty="0">
                <a:solidFill>
                  <a:srgbClr val="000000"/>
                </a:solidFill>
              </a:rPr>
              <a:t>oder eine Tierschutzmeldung geht. </a:t>
            </a:r>
          </a:p>
          <a:p>
            <a:pPr lvl="1"/>
            <a:endParaRPr lang="de-CH" sz="1800" dirty="0">
              <a:solidFill>
                <a:srgbClr val="000000"/>
              </a:solidFill>
            </a:endParaRPr>
          </a:p>
          <a:p>
            <a:pPr lvl="1"/>
            <a:r>
              <a:rPr lang="de-CH" sz="1800" dirty="0">
                <a:solidFill>
                  <a:srgbClr val="000000"/>
                </a:solidFill>
              </a:rPr>
              <a:t>Im Kanton Bern erfolgt dies heute meist </a:t>
            </a:r>
            <a:br>
              <a:rPr lang="de-CH" sz="1800" dirty="0">
                <a:solidFill>
                  <a:srgbClr val="000000"/>
                </a:solidFill>
              </a:rPr>
            </a:br>
            <a:r>
              <a:rPr lang="de-CH" sz="1800" dirty="0">
                <a:solidFill>
                  <a:srgbClr val="000000"/>
                </a:solidFill>
              </a:rPr>
              <a:t>sicher und papierlos. Möglich ist dies dank </a:t>
            </a:r>
            <a:br>
              <a:rPr lang="de-CH" sz="1800" dirty="0">
                <a:solidFill>
                  <a:srgbClr val="000000"/>
                </a:solidFill>
              </a:rPr>
            </a:br>
            <a:r>
              <a:rPr lang="de-CH" sz="1800" dirty="0">
                <a:solidFill>
                  <a:srgbClr val="000000"/>
                </a:solidFill>
              </a:rPr>
              <a:t>den Online-Formularen von </a:t>
            </a:r>
            <a:r>
              <a:rPr lang="de-CH" sz="1800" dirty="0" err="1">
                <a:solidFill>
                  <a:srgbClr val="000000"/>
                </a:solidFill>
              </a:rPr>
              <a:t>JAXForms</a:t>
            </a:r>
            <a:r>
              <a:rPr lang="de-CH" sz="1800" dirty="0">
                <a:solidFill>
                  <a:srgbClr val="000000"/>
                </a:solidFill>
              </a:rPr>
              <a:t>.</a:t>
            </a:r>
          </a:p>
          <a:p>
            <a:pPr lvl="1"/>
            <a:endParaRPr lang="de-CH" sz="1800" dirty="0">
              <a:solidFill>
                <a:srgbClr val="000000"/>
              </a:solidFill>
            </a:endParaRPr>
          </a:p>
          <a:p>
            <a:pPr lvl="1"/>
            <a:r>
              <a:rPr lang="de-CH" sz="1800" dirty="0">
                <a:solidFill>
                  <a:srgbClr val="000000"/>
                </a:solidFill>
              </a:rPr>
              <a:t>Unsere Formularlösung erfüllt einerseits das Bedürfnis der Bürgerinnen und Bürger nach </a:t>
            </a:r>
            <a:br>
              <a:rPr lang="de-CH" sz="1800" dirty="0">
                <a:solidFill>
                  <a:srgbClr val="000000"/>
                </a:solidFill>
              </a:rPr>
            </a:br>
            <a:r>
              <a:rPr lang="de-CH" sz="1800" dirty="0">
                <a:solidFill>
                  <a:srgbClr val="000000"/>
                </a:solidFill>
              </a:rPr>
              <a:t>zeit- und ortsunabhängigen digitalen </a:t>
            </a:r>
            <a:br>
              <a:rPr lang="de-CH" sz="1800" dirty="0">
                <a:solidFill>
                  <a:srgbClr val="000000"/>
                </a:solidFill>
              </a:rPr>
            </a:br>
            <a:r>
              <a:rPr lang="de-CH" sz="1800" dirty="0">
                <a:solidFill>
                  <a:srgbClr val="000000"/>
                </a:solidFill>
              </a:rPr>
              <a:t>Lösungen und unterstützt andererseits die Digitalisierungsbestrebungen der Verwaltung.</a:t>
            </a:r>
          </a:p>
          <a:p>
            <a:endParaRPr lang="de-CH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B66DDFC-F4B9-8700-E3D0-EB5AA76CCD86}"/>
              </a:ext>
            </a:extLst>
          </p:cNvPr>
          <p:cNvSpPr txBox="1"/>
          <p:nvPr/>
        </p:nvSpPr>
        <p:spPr>
          <a:xfrm>
            <a:off x="839789" y="6184354"/>
            <a:ext cx="5256212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 dirty="0">
                <a:solidFill>
                  <a:srgbClr val="000000"/>
                </a:solidFill>
                <a:effectLst/>
              </a:rPr>
              <a:t>Ausschreibung im offenen Verfahren, Zuschlag publiziert auf simap.ch am 01.06.2022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2101819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7F317-70A4-9498-4150-48E4DA73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BE-Print: Drucken, Scannen und Kopieren mit System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3AE78D-E401-EE89-3FF1-01F0C346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24. März 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A7F302-C5A4-8F0C-EE2E-7B481C8B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06D82D-5230-322D-14A8-4818E6DD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34</a:t>
            </a:fld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1AF15B4-D1E5-9BA3-8BF3-D64D89E26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2611"/>
            <a:ext cx="5329808" cy="4908915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de-CH" sz="1800" dirty="0"/>
              <a:t>BE-Print bietet </a:t>
            </a:r>
            <a:r>
              <a:rPr lang="de-CH" sz="1800" dirty="0">
                <a:solidFill>
                  <a:srgbClr val="000000"/>
                </a:solidFill>
              </a:rPr>
              <a:t>u</a:t>
            </a:r>
            <a:r>
              <a:rPr lang="de-CH" sz="1800" b="0" i="0" dirty="0">
                <a:solidFill>
                  <a:srgbClr val="000000"/>
                </a:solidFill>
                <a:effectLst/>
              </a:rPr>
              <a:t>mfassende Unterstützung bei der Integration und Wartung von Geräten und Daten.</a:t>
            </a:r>
            <a:endParaRPr lang="de-CH" sz="1800" dirty="0"/>
          </a:p>
          <a:p>
            <a:pPr marL="285750" indent="-285750"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de-CH" sz="1800" dirty="0"/>
              <a:t>Der Druck wichtiger Dokumente, sicheres «follow-</a:t>
            </a:r>
            <a:r>
              <a:rPr lang="de-CH" sz="1800" dirty="0" err="1"/>
              <a:t>me</a:t>
            </a:r>
            <a:r>
              <a:rPr lang="de-CH" sz="1800" dirty="0"/>
              <a:t>»-Drucken oder die Verwaltung von Druckaufträgen: BE-Print bietet flexible und nachhaltige Drucklösungen für alle Bedürfnisse. </a:t>
            </a:r>
          </a:p>
          <a:p>
            <a:pPr marL="285750" indent="-285750">
              <a:spcBef>
                <a:spcPts val="1800"/>
              </a:spcBef>
              <a:buFont typeface="Symbol" panose="05050102010706020507" pitchFamily="18" charset="2"/>
              <a:buChar char="-"/>
            </a:pPr>
            <a:r>
              <a:rPr lang="de-CH" sz="1800" dirty="0"/>
              <a:t>Dank BE-Print werden Druckaufträge standortunabhängig verwaltet, vertraulich gedruckt und papierbasierte Prozesse optimiert.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de-CH" sz="1800" dirty="0"/>
              <a:t>Diese Service-Leistungen von Canon können durch Träger öffentlicher Aufgaben (</a:t>
            </a:r>
            <a:r>
              <a:rPr lang="de-CH" sz="1800" dirty="0" err="1"/>
              <a:t>TöA</a:t>
            </a:r>
            <a:r>
              <a:rPr lang="de-CH" sz="1800" dirty="0"/>
              <a:t>) über den Rahmenvertrag des KAIO abgerufen werden.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5E56592-9BFF-1243-64AF-8EFA9DD2E525}"/>
              </a:ext>
            </a:extLst>
          </p:cNvPr>
          <p:cNvSpPr txBox="1"/>
          <p:nvPr/>
        </p:nvSpPr>
        <p:spPr>
          <a:xfrm>
            <a:off x="839789" y="6184354"/>
            <a:ext cx="5256212" cy="24622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de-CH" sz="1000" b="0" dirty="0">
                <a:solidFill>
                  <a:srgbClr val="000000"/>
                </a:solidFill>
                <a:effectLst/>
              </a:rPr>
              <a:t>Ausschreibung im offenen Verfahren, Zuschlag publiziert auf simap.ch am 03.12.2024</a:t>
            </a:r>
            <a:endParaRPr lang="de-CH" sz="1000" dirty="0"/>
          </a:p>
        </p:txBody>
      </p:sp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A1AD4462-3FFA-402D-8B2B-655CE9B757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r="10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148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A90A59CF-8115-035D-72B8-1C742C5A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Das KAIO als verlässliche Partnerin 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4321C1A-3153-E462-4F39-594A364C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52613"/>
            <a:ext cx="5257800" cy="4672731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Das Amt für Informatik und Organisation (KAIO) ist das Kompetenzzentrum für die Umsetzung der Digitalisierung in der Kantonsverwaltung. </a:t>
            </a:r>
            <a:endParaRPr lang="de-CH" sz="1800" dirty="0">
              <a:solidFill>
                <a:srgbClr val="00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Seiner Kundschaft stellt das KAIO standardisierte Lösungen und Dienstleistungen rund um die Digitalisierung zur Verfügung. </a:t>
            </a:r>
          </a:p>
          <a:p>
            <a:pPr lvl="1"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Beratung und Realisierung erfolgen stets kundenorientiert, sicher, wirtschaftlich und in hoher Qualität. </a:t>
            </a:r>
          </a:p>
          <a:p>
            <a:pPr lvl="1"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Von verschiedenen Leistungen im Bereich der Informations- und Kommunikationstechnik (ICT) profitieren auch Berner Gemeinden und Träger öffentlicher Aufgaben.</a:t>
            </a:r>
            <a:br>
              <a:rPr lang="de-CH" sz="1800" b="0" i="0" dirty="0">
                <a:solidFill>
                  <a:srgbClr val="000000"/>
                </a:solidFill>
                <a:effectLst/>
              </a:rPr>
            </a:br>
            <a:endParaRPr lang="de-CH" sz="18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1C5C5C-442C-DB17-5DCF-30A76C7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84C9-A36A-4C51-A757-4015A728520B}" type="datetime4">
              <a:rPr lang="de-CH" smtClean="0"/>
              <a:t>24. März 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9319E4-04DF-156F-5D29-0B993050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5FA6B1-8B0A-7210-88A5-740CFE54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2" name="Bildplatzhalter 13">
            <a:extLst>
              <a:ext uri="{FF2B5EF4-FFF2-40B4-BE49-F238E27FC236}">
                <a16:creationId xmlns:a16="http://schemas.microsoft.com/office/drawing/2014/main" id="{75B28C8D-DE00-A642-7F1F-7E502207D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04" y="1916832"/>
            <a:ext cx="5329808" cy="45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9E651E6-F930-7E90-453C-4801FFE368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7" progId="TCLayout.ActiveDocument.1">
                  <p:embed/>
                </p:oleObj>
              </mc:Choice>
              <mc:Fallback>
                <p:oleObj name="think-cell Folie" r:id="rId3" imgW="359" imgH="35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E651E6-F930-7E90-453C-4801FFE36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F4E402D-8EC9-4253-B7DD-B9F54AA8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Wir sind für Sie 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ED0EC0-2C8D-4AD5-A83D-E837F3E5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613"/>
            <a:ext cx="4969768" cy="4600723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de-CH" sz="1800" dirty="0"/>
              <a:t>Interessieren Sie sich für eine KAIO-Leistung?</a:t>
            </a:r>
          </a:p>
          <a:p>
            <a:pPr>
              <a:spcAft>
                <a:spcPts val="1200"/>
              </a:spcAft>
            </a:pPr>
            <a:r>
              <a:rPr lang="de-CH" sz="1800" b="0" i="0" dirty="0">
                <a:solidFill>
                  <a:srgbClr val="000000"/>
                </a:solidFill>
                <a:effectLst/>
              </a:rPr>
              <a:t>Dann kontaktieren Sie uns und vereinbaren Sie ein unverbindliches </a:t>
            </a:r>
            <a:r>
              <a:rPr lang="de-CH" sz="1800" b="1" i="0" dirty="0">
                <a:solidFill>
                  <a:srgbClr val="000000"/>
                </a:solidFill>
                <a:effectLst/>
              </a:rPr>
              <a:t>Beratungsgespräch</a:t>
            </a:r>
            <a:r>
              <a:rPr lang="de-CH" sz="1800" b="0" i="0" dirty="0">
                <a:solidFill>
                  <a:srgbClr val="000000"/>
                </a:solidFill>
                <a:effectLst/>
              </a:rPr>
              <a:t>. Gerne klären wir offene Fragen und unterbreiten Ihnen eine konkrete </a:t>
            </a:r>
            <a:r>
              <a:rPr lang="de-CH" sz="1800" b="1" i="0" dirty="0">
                <a:solidFill>
                  <a:srgbClr val="000000"/>
                </a:solidFill>
                <a:effectLst/>
              </a:rPr>
              <a:t>Offerte</a:t>
            </a:r>
            <a:r>
              <a:rPr lang="de-CH" sz="1800" b="0" i="0" dirty="0">
                <a:solidFill>
                  <a:srgbClr val="000000"/>
                </a:solidFill>
                <a:effectLst/>
              </a:rPr>
              <a:t>.</a:t>
            </a:r>
            <a:endParaRPr lang="de-CH" sz="18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r>
              <a:rPr lang="de-CH" sz="1800" dirty="0">
                <a:solidFill>
                  <a:srgbClr val="000000"/>
                </a:solidFill>
              </a:rPr>
              <a:t>Eine enge </a:t>
            </a:r>
            <a:r>
              <a:rPr lang="de-CH" sz="1800" b="1" dirty="0">
                <a:solidFill>
                  <a:srgbClr val="000000"/>
                </a:solidFill>
              </a:rPr>
              <a:t>Begleitung bis zur Einführung </a:t>
            </a:r>
            <a:r>
              <a:rPr lang="de-CH" sz="1800" dirty="0">
                <a:solidFill>
                  <a:srgbClr val="000000"/>
                </a:solidFill>
              </a:rPr>
              <a:t>des gewünschten Services ist selbstverständlich </a:t>
            </a:r>
            <a:r>
              <a:rPr lang="de-CH" sz="1800" b="1" dirty="0">
                <a:solidFill>
                  <a:srgbClr val="000000"/>
                </a:solidFill>
              </a:rPr>
              <a:t>inklusive</a:t>
            </a:r>
            <a:r>
              <a:rPr lang="de-CH" sz="1800" dirty="0">
                <a:solidFill>
                  <a:srgbClr val="000000"/>
                </a:solidFill>
              </a:rPr>
              <a:t>.</a:t>
            </a:r>
            <a:endParaRPr lang="de-CH" sz="1800" dirty="0"/>
          </a:p>
          <a:p>
            <a:pPr>
              <a:lnSpc>
                <a:spcPct val="100000"/>
              </a:lnSpc>
            </a:pPr>
            <a:r>
              <a:rPr lang="de-CH" sz="1800" dirty="0"/>
              <a:t>Finanzdirektion des Kantons Bern</a:t>
            </a:r>
          </a:p>
          <a:p>
            <a:pPr>
              <a:lnSpc>
                <a:spcPct val="100000"/>
              </a:lnSpc>
            </a:pPr>
            <a:r>
              <a:rPr lang="de-CH" sz="1800" dirty="0"/>
              <a:t>Amt für Informatik und Organisation</a:t>
            </a:r>
            <a:br>
              <a:rPr lang="de-CH" sz="1800" dirty="0"/>
            </a:br>
            <a:r>
              <a:rPr lang="de-CH" sz="1800" dirty="0"/>
              <a:t>Wildhainweg 9</a:t>
            </a:r>
            <a:endParaRPr lang="de-CH" sz="1800" dirty="0">
              <a:cs typeface="Arial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3012 Bern</a:t>
            </a:r>
            <a:endParaRPr lang="de-CH" sz="1800" dirty="0"/>
          </a:p>
          <a:p>
            <a:r>
              <a:rPr lang="de-CH" sz="1800" dirty="0">
                <a:hlinkClick r:id="rId5"/>
              </a:rPr>
              <a:t>keyaccount@be.ch</a:t>
            </a:r>
            <a:r>
              <a:rPr lang="de-CH" sz="180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376F6-9AE5-4892-A68C-37898D0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3007-0EDC-48EE-A246-F7249C90E428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EF77DD-EED5-4FC2-BA47-72972050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Klassifizierung: keine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8" name="Bildplatzhalter 13">
            <a:extLst>
              <a:ext uri="{FF2B5EF4-FFF2-40B4-BE49-F238E27FC236}">
                <a16:creationId xmlns:a16="http://schemas.microsoft.com/office/drawing/2014/main" id="{B4DEDB95-1098-59B2-81F3-5909E11C25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04" y="1916832"/>
            <a:ext cx="5329808" cy="45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3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FD5A423-375B-7E8B-81FC-7ED7CDD8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Übersicht der verschiedenen KAIO-Angebote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11EC3-C697-109E-825E-053435FA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FF11-BE2C-4D33-A71B-8DA63E8A163E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BC10A6-62CD-7A55-9098-3CEA982F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430D16-FA35-1996-305D-F6778D2F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A73B8F4-9E91-DFFC-433B-BF5D515F4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2612"/>
            <a:ext cx="5257800" cy="4672800"/>
          </a:xfrm>
        </p:spPr>
        <p:txBody>
          <a:bodyPr/>
          <a:lstStyle/>
          <a:p>
            <a:pPr marL="358775" lvl="2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solidFill>
                  <a:srgbClr val="00000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Virtueller PC-Arbeitsplatz</a:t>
            </a:r>
            <a:endParaRPr lang="de-CH" sz="1800" dirty="0">
              <a:solidFill>
                <a:srgbClr val="000000"/>
              </a:solidFill>
            </a:endParaRPr>
          </a:p>
          <a:p>
            <a:pPr marL="358775" lvl="2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solidFill>
                  <a:srgbClr val="0000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BE-Net</a:t>
            </a:r>
            <a:endParaRPr lang="de-CH" sz="1800" dirty="0">
              <a:solidFill>
                <a:srgbClr val="000000"/>
              </a:solidFill>
            </a:endParaRPr>
          </a:p>
          <a:p>
            <a:pPr marL="358775" lvl="2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solidFill>
                  <a:srgbClr val="0000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BE-Login</a:t>
            </a:r>
            <a:endParaRPr lang="de-CH" sz="1800" dirty="0">
              <a:solidFill>
                <a:srgbClr val="000000"/>
              </a:solidFill>
            </a:endParaRPr>
          </a:p>
          <a:p>
            <a:pPr marL="0" lvl="2" indent="0">
              <a:spcAft>
                <a:spcPts val="1200"/>
              </a:spcAft>
              <a:buClr>
                <a:schemeClr val="accent6"/>
              </a:buClr>
              <a:buNone/>
            </a:pPr>
            <a:endParaRPr lang="de-CH" sz="1800" dirty="0">
              <a:solidFill>
                <a:srgbClr val="000000"/>
              </a:solidFill>
              <a:hlinkClick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58775" lvl="2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1800" dirty="0">
                <a:solidFill>
                  <a:srgbClr val="00000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Direkt zu den Angeboten der ZBS ICT</a:t>
            </a:r>
            <a:endParaRPr lang="de-CH" sz="18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de-CH" sz="1800"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de-CH" sz="1800" dirty="0"/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de-CH" sz="1800" dirty="0"/>
          </a:p>
        </p:txBody>
      </p:sp>
      <p:pic>
        <p:nvPicPr>
          <p:cNvPr id="9" name="Bildplatzhalter 13">
            <a:extLst>
              <a:ext uri="{FF2B5EF4-FFF2-40B4-BE49-F238E27FC236}">
                <a16:creationId xmlns:a16="http://schemas.microsoft.com/office/drawing/2014/main" id="{5F2D237B-F884-62E2-9875-65FFF9B1A8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04" y="1916832"/>
            <a:ext cx="5329808" cy="45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9E3B819C-7454-8021-D808-25AAAD9DA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Virtueller PC-Arbeitsplatz 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8B8AC2FB-9B05-928C-1311-C8BCDCB7D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Ortsunabhängiger Zugang zu Kantonsapplikationen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D71E14-1502-4D7C-7A5B-77055B2B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84C9-A36A-4C51-A757-4015A728520B}" type="datetime4">
              <a:rPr lang="de-CH" smtClean="0"/>
              <a:t>24. März 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53CCB1-44E9-21F1-7AB1-1574AC93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keine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6898D3-B61F-08A0-30D4-743912EB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009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9E651E6-F930-7E90-453C-4801FFE368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9" imgH="357" progId="TCLayout.ActiveDocument.1">
                  <p:embed/>
                </p:oleObj>
              </mc:Choice>
              <mc:Fallback>
                <p:oleObj name="think-cell Folie" r:id="rId3" imgW="359" imgH="35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E651E6-F930-7E90-453C-4801FFE36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F4E402D-8EC9-4253-B7DD-B9F54AA8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Der kantonale PC-Arbeitsplatz ist virtuell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ED0EC0-2C8D-4AD5-A83D-E837F3E55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2613"/>
            <a:ext cx="5135159" cy="4600723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1800" dirty="0"/>
              <a:t>In unserem Arbeitsalltag ist der Laptop unser ständiger Begleiter. Sei es an Sitzungen, am Arbeitsplatz, im Zug oder im Homeoffice. </a:t>
            </a:r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1800" dirty="0"/>
              <a:t>Der kantonale PC-Arbeitsplatz (BE-KWP) ist deshalb als «virtueller Arbeitsplatz» konzipiert und ermöglicht ortsunabhängiges Arbeiten ohne kantonales Arbeitsgerät. </a:t>
            </a:r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1800" dirty="0"/>
              <a:t>Nach dem BYOD-Prinzip («bring-</a:t>
            </a:r>
            <a:r>
              <a:rPr lang="de-CH" sz="1800" dirty="0" err="1"/>
              <a:t>your</a:t>
            </a:r>
            <a:r>
              <a:rPr lang="de-CH" sz="1800" dirty="0"/>
              <a:t>-own-</a:t>
            </a:r>
            <a:r>
              <a:rPr lang="de-CH" sz="1800" dirty="0" err="1"/>
              <a:t>device</a:t>
            </a:r>
            <a:r>
              <a:rPr lang="de-CH" sz="1800" dirty="0"/>
              <a:t>») können Mitarbeitende eigene Geräte nutzen, um sicher auf Kantonsapplikationen und -daten zuzugreifen.</a:t>
            </a:r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1800" dirty="0"/>
              <a:t>Der Zugang zur virtuellen Desktop Infrastruktur (VDI) des Kantons erfolgt ganz einfach über einen Web-Browser. 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4376F6-9AE5-4892-A68C-37898D00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3007-0EDC-48EE-A246-F7249C90E428}" type="datetime4">
              <a:rPr lang="de-CH" smtClean="0"/>
              <a:t>24. März 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EF77DD-EED5-4FC2-BA47-72972050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Klassifizierung: keine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75415-D371-485A-879F-4C0A2DA9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8" name="Bildplatzhalter 13">
            <a:extLst>
              <a:ext uri="{FF2B5EF4-FFF2-40B4-BE49-F238E27FC236}">
                <a16:creationId xmlns:a16="http://schemas.microsoft.com/office/drawing/2014/main" id="{B4DEDB95-1098-59B2-81F3-5909E11C25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304" y="1916832"/>
            <a:ext cx="5329808" cy="450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7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9AE09BE-1AF6-5F88-072B-6262F3855C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9" imgH="357" progId="TCLayout.ActiveDocument.1">
                  <p:embed/>
                </p:oleObj>
              </mc:Choice>
              <mc:Fallback>
                <p:oleObj name="think-cell Folie" r:id="rId4" imgW="359" imgH="35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AE09BE-1AF6-5F88-072B-6262F3855C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BBA0537-6B84-78B8-7EF6-E02217B0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Ihre Vorteile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AD4C96A-8A32-E17B-7F17-880BC0E3A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613"/>
            <a:ext cx="10983913" cy="4672731"/>
          </a:xfrm>
        </p:spPr>
        <p:txBody>
          <a:bodyPr/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CH" sz="1800" b="1" kern="1200" dirty="0">
                <a:solidFill>
                  <a:schemeClr val="tx1"/>
                </a:solidFill>
                <a:ea typeface="+mn-ea"/>
                <a:cs typeface="+mn-cs"/>
              </a:rPr>
              <a:t>Sicheres und ortsunabhängiges Arbeiten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CH" sz="1800" b="0" kern="1200" dirty="0">
                <a:solidFill>
                  <a:schemeClr val="tx1"/>
                </a:solidFill>
                <a:ea typeface="+mn-ea"/>
                <a:cs typeface="+mn-cs"/>
              </a:rPr>
              <a:t>Die Einhaltung der kantonalen Datenschutz- und Datensicherheit-Standards ist gewährleistet.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CH" sz="1800" b="0" kern="1200" dirty="0">
                <a:solidFill>
                  <a:schemeClr val="tx1"/>
                </a:solidFill>
                <a:ea typeface="+mn-ea"/>
                <a:cs typeface="+mn-cs"/>
              </a:rPr>
              <a:t>Arbeiten an Standorten der </a:t>
            </a:r>
            <a:r>
              <a:rPr lang="de-CH" sz="1800" spc="10" dirty="0">
                <a:ea typeface="Arial" panose="020B0604020202020204" pitchFamily="34" charset="0"/>
                <a:cs typeface="System"/>
              </a:rPr>
              <a:t>Gemeinde, zu Hause im Homeoffice oder unterwegs ist problemlos möglich.</a:t>
            </a:r>
          </a:p>
          <a:p>
            <a:pPr marL="358775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CH" sz="1800" spc="10" dirty="0"/>
          </a:p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CH" sz="1800" b="1" kern="1200" dirty="0">
                <a:solidFill>
                  <a:schemeClr val="tx1"/>
                </a:solidFill>
                <a:ea typeface="+mn-ea"/>
                <a:cs typeface="+mn-cs"/>
              </a:rPr>
              <a:t>Einfacher Zugang zu Applikationen</a:t>
            </a:r>
          </a:p>
          <a:p>
            <a:pPr marR="0" lvl="1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CH" sz="1800" dirty="0"/>
              <a:t>Es ist nur eine einmalige Anmeldung, ohne Wiederholung, nötig.</a:t>
            </a:r>
          </a:p>
          <a:p>
            <a:pPr marR="0" lvl="1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de-CH" sz="1800" dirty="0"/>
              <a:t>Kantonale Applikationen aus der Grundversorgung sind auf dem PC-Arbeitsplatz vorhanden.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lang="de-CH" sz="1800" dirty="0">
              <a:highlight>
                <a:srgbClr val="FFFF00"/>
              </a:highlight>
            </a:endParaRP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CH" sz="1800" b="1" kern="1200" dirty="0">
                <a:solidFill>
                  <a:schemeClr val="tx1"/>
                </a:solidFill>
                <a:ea typeface="+mn-ea"/>
                <a:cs typeface="+mn-cs"/>
              </a:rPr>
              <a:t>Nutzerfreundliche Bedienung und Support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CH" sz="1800" dirty="0"/>
              <a:t>Dank dem Einsatz von Microsoft 365 besteht eine vertraute Arbeitsumgebung inkl. korrekter Lizenzierung.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CH" sz="1800" dirty="0"/>
              <a:t>Es steht ein etabliertes Self-Service-Portal für Bestellungen und die Meldung von Fehlern sowie verschiedene Hilfestellung in Form von Wissensartikeln oder FAQ zur Verfügung. 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CH" sz="1800" dirty="0"/>
              <a:t>Bei technischen Problemen unterstützt der Service Desk KAIO.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AC3CAB-E78A-3EEE-EEAC-7468A3CE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A53E-5F91-4024-A908-9B0C641E9B6A}" type="datetime4">
              <a:rPr lang="de-CH" smtClean="0"/>
              <a:t>24. März 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B4942E-D67B-0AE9-E61E-41E64A6B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1AF893-EFFB-744E-49F9-A8E74C20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7732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KAIO NEU 2.potx" id="{67B15C93-63BD-4D4C-9901-BE34B64E85E9}" vid="{0F4C82E1-95D2-4C42-BDA8-B1B2EDD054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F0B3C6D928744F90E1D7E9F4F360CB" ma:contentTypeVersion="16" ma:contentTypeDescription="Ein neues Dokument erstellen." ma:contentTypeScope="" ma:versionID="efcc81af1c73a17620b6314a0b48f3ba">
  <xsd:schema xmlns:xsd="http://www.w3.org/2001/XMLSchema" xmlns:xs="http://www.w3.org/2001/XMLSchema" xmlns:p="http://schemas.microsoft.com/office/2006/metadata/properties" xmlns:ns1="http://schemas.microsoft.com/sharepoint/v3" xmlns:ns2="61aaad96-0c56-4dff-84c7-32e181fa3376" xmlns:ns3="aff9635e-ee25-406e-83e2-e2552e1a8074" targetNamespace="http://schemas.microsoft.com/office/2006/metadata/properties" ma:root="true" ma:fieldsID="0a4b7df49e8c4ed545c547ab01d55d87" ns1:_="" ns2:_="" ns3:_="">
    <xsd:import namespace="http://schemas.microsoft.com/sharepoint/v3"/>
    <xsd:import namespace="61aaad96-0c56-4dff-84c7-32e181fa3376"/>
    <xsd:import namespace="aff9635e-ee25-406e-83e2-e2552e1a8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aad96-0c56-4dff-84c7-32e181fa3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442818b4-fa08-4b33-a831-a78d30eca1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9635e-ee25-406e-83e2-e2552e1a80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d73f274-e536-4c79-8d3d-25d1d84cc0b4}" ma:internalName="TaxCatchAll" ma:showField="CatchAllData" ma:web="aff9635e-ee25-406e-83e2-e2552e1a80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ff9635e-ee25-406e-83e2-e2552e1a8074" xsi:nil="true"/>
    <_ip_UnifiedCompliancePolicyProperties xmlns="http://schemas.microsoft.com/sharepoint/v3" xsi:nil="true"/>
    <lcf76f155ced4ddcb4097134ff3c332f xmlns="61aaad96-0c56-4dff-84c7-32e181fa33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C3E6A7-95D6-4D09-8457-B3F1BC7E8B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00BBD6-BD4F-4174-9465-326467D638BC}">
  <ds:schemaRefs>
    <ds:schemaRef ds:uri="61aaad96-0c56-4dff-84c7-32e181fa3376"/>
    <ds:schemaRef ds:uri="aff9635e-ee25-406e-83e2-e2552e1a80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F088FF-6020-422B-B589-AFC33D05FABA}">
  <ds:schemaRefs>
    <ds:schemaRef ds:uri="http://purl.org/dc/elements/1.1/"/>
    <ds:schemaRef ds:uri="http://purl.org/dc/dcmitype/"/>
    <ds:schemaRef ds:uri="aff9635e-ee25-406e-83e2-e2552e1a8074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61aaad96-0c56-4dff-84c7-32e181fa337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2445</Words>
  <Application>Microsoft Office PowerPoint</Application>
  <PresentationFormat>Breitbild</PresentationFormat>
  <Paragraphs>298</Paragraphs>
  <Slides>34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Arial</vt:lpstr>
      <vt:lpstr>Symbol</vt:lpstr>
      <vt:lpstr>Wingdings</vt:lpstr>
      <vt:lpstr>Benutzerdefiniertes Design</vt:lpstr>
      <vt:lpstr>think-cell Folie</vt:lpstr>
      <vt:lpstr>Digital sicher vorwärtskommen </vt:lpstr>
      <vt:lpstr>Clevere digitale Lösungen erleichtern den Arbeitsalltag</vt:lpstr>
      <vt:lpstr>Das KAIO-Leistungsangebot </vt:lpstr>
      <vt:lpstr>Das KAIO als verlässliche Partnerin </vt:lpstr>
      <vt:lpstr>Wir sind für Sie da</vt:lpstr>
      <vt:lpstr>Übersicht der verschiedenen KAIO-Angebote</vt:lpstr>
      <vt:lpstr>Virtueller PC-Arbeitsplatz </vt:lpstr>
      <vt:lpstr>Der kantonale PC-Arbeitsplatz ist virtuell</vt:lpstr>
      <vt:lpstr>Ihre Vorteile</vt:lpstr>
      <vt:lpstr>So funktionierts </vt:lpstr>
      <vt:lpstr>BE-Net</vt:lpstr>
      <vt:lpstr>Sicher verbunden via BE-Net WAN</vt:lpstr>
      <vt:lpstr>Ihre Vorteile</vt:lpstr>
      <vt:lpstr>So funktionierts</vt:lpstr>
      <vt:lpstr>BE-Login</vt:lpstr>
      <vt:lpstr>BE-Login als sicherer Zugang zu E-Services</vt:lpstr>
      <vt:lpstr>Ihre Vorteile</vt:lpstr>
      <vt:lpstr>BE-Login mit AGOV-Anmeldeverfahren</vt:lpstr>
      <vt:lpstr>Weitere ICT-Leistungen</vt:lpstr>
      <vt:lpstr>Profitieren Sie von attraktiven Rahmenverträgen </vt:lpstr>
      <vt:lpstr>Wir sind für Sie da</vt:lpstr>
      <vt:lpstr>Übersicht der Angebote der ZBS ICT</vt:lpstr>
      <vt:lpstr>Lösung für digitale Signaturen</vt:lpstr>
      <vt:lpstr>ICT-Kurse</vt:lpstr>
      <vt:lpstr>Digitale Lösungen</vt:lpstr>
      <vt:lpstr>Informationssicherheit</vt:lpstr>
      <vt:lpstr>Architektur (ICT und Organisation)</vt:lpstr>
      <vt:lpstr>Hardware</vt:lpstr>
      <vt:lpstr>Managed Security Services (MSS)</vt:lpstr>
      <vt:lpstr>Agile Rollen</vt:lpstr>
      <vt:lpstr>Projektleitung und PMO</vt:lpstr>
      <vt:lpstr>Scanning: Digitalisieren Sie Ihre Briefpost​</vt:lpstr>
      <vt:lpstr>Online-Formulare: Digital statt analog</vt:lpstr>
      <vt:lpstr>BE-Print: Drucken, Scannen und Kopieren mit System 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(maximal 2 Zeilen)</dc:title>
  <dc:creator>Glöggler Christine, FIN-KAIO-AP-AS2</dc:creator>
  <cp:lastModifiedBy>Hari Caroline, FIN-KAIO-RB-R</cp:lastModifiedBy>
  <cp:revision>26</cp:revision>
  <cp:lastPrinted>2018-09-06T06:44:02Z</cp:lastPrinted>
  <dcterms:created xsi:type="dcterms:W3CDTF">2019-12-24T07:56:48Z</dcterms:created>
  <dcterms:modified xsi:type="dcterms:W3CDTF">2025-03-24T06:09:23Z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dd986-87d9-48c6-acda-407b1ab5fef0_Enabled">
    <vt:lpwstr>true</vt:lpwstr>
  </property>
  <property fmtid="{D5CDD505-2E9C-101B-9397-08002B2CF9AE}" pid="3" name="MSIP_Label_74fdd986-87d9-48c6-acda-407b1ab5fef0_SetDate">
    <vt:lpwstr>2024-05-02T10:00:59Z</vt:lpwstr>
  </property>
  <property fmtid="{D5CDD505-2E9C-101B-9397-08002B2CF9AE}" pid="4" name="MSIP_Label_74fdd986-87d9-48c6-acda-407b1ab5fef0_Method">
    <vt:lpwstr>Standard</vt:lpwstr>
  </property>
  <property fmtid="{D5CDD505-2E9C-101B-9397-08002B2CF9AE}" pid="5" name="MSIP_Label_74fdd986-87d9-48c6-acda-407b1ab5fef0_Name">
    <vt:lpwstr>NICHT KLASSIFIZIERT</vt:lpwstr>
  </property>
  <property fmtid="{D5CDD505-2E9C-101B-9397-08002B2CF9AE}" pid="6" name="MSIP_Label_74fdd986-87d9-48c6-acda-407b1ab5fef0_SiteId">
    <vt:lpwstr>cb96f99a-a111-42d7-9f65-e111197ba4bb</vt:lpwstr>
  </property>
  <property fmtid="{D5CDD505-2E9C-101B-9397-08002B2CF9AE}" pid="7" name="MSIP_Label_74fdd986-87d9-48c6-acda-407b1ab5fef0_ActionId">
    <vt:lpwstr>cc811885-e634-427c-94b7-5fb0c2666be0</vt:lpwstr>
  </property>
  <property fmtid="{D5CDD505-2E9C-101B-9397-08002B2CF9AE}" pid="8" name="MSIP_Label_74fdd986-87d9-48c6-acda-407b1ab5fef0_ContentBits">
    <vt:lpwstr>0</vt:lpwstr>
  </property>
  <property fmtid="{D5CDD505-2E9C-101B-9397-08002B2CF9AE}" pid="9" name="ContentTypeId">
    <vt:lpwstr>0x010100E5F0B3C6D928744F90E1D7E9F4F360CB</vt:lpwstr>
  </property>
  <property fmtid="{D5CDD505-2E9C-101B-9397-08002B2CF9AE}" pid="10" name="MediaServiceImageTags">
    <vt:lpwstr/>
  </property>
</Properties>
</file>